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7" r:id="rId1"/>
    <p:sldMasterId id="2147484502" r:id="rId2"/>
  </p:sldMasterIdLst>
  <p:notesMasterIdLst>
    <p:notesMasterId r:id="rId23"/>
  </p:notesMasterIdLst>
  <p:sldIdLst>
    <p:sldId id="350" r:id="rId3"/>
    <p:sldId id="346" r:id="rId4"/>
    <p:sldId id="336" r:id="rId5"/>
    <p:sldId id="314" r:id="rId6"/>
    <p:sldId id="348" r:id="rId7"/>
    <p:sldId id="339" r:id="rId8"/>
    <p:sldId id="351" r:id="rId9"/>
    <p:sldId id="349" r:id="rId10"/>
    <p:sldId id="320" r:id="rId11"/>
    <p:sldId id="321" r:id="rId12"/>
    <p:sldId id="322" r:id="rId13"/>
    <p:sldId id="323" r:id="rId14"/>
    <p:sldId id="352" r:id="rId15"/>
    <p:sldId id="353" r:id="rId16"/>
    <p:sldId id="354" r:id="rId17"/>
    <p:sldId id="327" r:id="rId18"/>
    <p:sldId id="355" r:id="rId19"/>
    <p:sldId id="356" r:id="rId20"/>
    <p:sldId id="333" r:id="rId21"/>
    <p:sldId id="33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FFFF"/>
    <a:srgbClr val="CCFFCC"/>
    <a:srgbClr val="FF7C80"/>
    <a:srgbClr val="CC0000"/>
    <a:srgbClr val="8D47F3"/>
    <a:srgbClr val="CCC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7685" autoAdjust="0"/>
  </p:normalViewPr>
  <p:slideViewPr>
    <p:cSldViewPr>
      <p:cViewPr>
        <p:scale>
          <a:sx n="119" d="100"/>
          <a:sy n="119" d="100"/>
        </p:scale>
        <p:origin x="132" y="1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8" y="5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5619228152036E-2"/>
          <c:y val="5.5555555555555558E-3"/>
          <c:w val="0.52160493827160492"/>
          <c:h val="0.9388888888888888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12.9</c:v>
                </c:pt>
                <c:pt idx="1">
                  <c:v>67.900000000000006</c:v>
                </c:pt>
                <c:pt idx="2">
                  <c:v>0.7</c:v>
                </c:pt>
                <c:pt idx="3">
                  <c:v>18.5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0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579F7D-D7FA-49ED-8450-49D674FA5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05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08C41F-7FDA-49C4-A8F9-A463B121AAA2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79F7D-D7FA-49ED-8450-49D674FA5B0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608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AC343-6784-4064-B723-66A5BB16E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D2C75-B653-45D3-9F7B-AA6FA8AFB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ECAAB-47E8-478B-9C0F-EE4D0F825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D3370-AFD2-4BDE-AB1B-33EE87E65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FCAB-7F42-495C-BC1F-BCE3664B0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03994C-EAA4-429C-B709-A69D3134DF8C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DC390F-19C1-4002-8A86-A93A8EEF3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47633D-99EF-4E1F-AF3C-0D7922A9BF57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14C52A-1DBE-49DE-A41D-D9E90492B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E5BD5D-CD3E-46B4-946F-E9D718526903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2DA661-C01C-4CB6-AF50-EC968E856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90F41D-D848-4B78-9B63-AB096EF61FA5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4DEB27-7F52-4CA0-900E-A798CA4EB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9B0FEE-2A5C-4E60-A3DA-7AD53CE54610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8ED7AC-C414-47D2-B429-DC3616457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C29DD1-B72A-4231-932D-EFC3E1E6B3B2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129ED9-649C-43B8-B423-C95448CC9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922D7-D3F4-4EFF-97E7-12ED68ACD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2211D5-EE56-4DD5-897F-5BEEB12A5F5C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A3821A-3D85-4FBD-8F03-772B4E5D5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8FFF5D-4809-4256-AD84-DA4F9F765419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B3F4B7-D49D-4870-B010-AF5C680C9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F96E8F-3345-47E2-8F2A-EC5C5FF8B521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536D44-7274-4449-9773-923638D4F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58B35B-868F-4B2B-A872-4C5D5B708ECC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B4E858-A6BE-45B6-96D1-257150149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AC35DB-3CE0-46B5-ADED-6D8090F5F2E9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AD3563-41DB-44CB-AC06-E075950A5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F115D-01A1-4664-B304-18894D396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0265C-1A48-42C6-B72F-7EC2BBE4B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9191E-292D-4C9F-B828-AFE7517DF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7E43C-D444-48DB-8EE9-7903C978D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C2E1D-7D0C-4C59-94A0-0EA1EEB5C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2CF7D-B932-4CB5-B682-99A37AC0A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0B9DB-83B2-494F-B095-5D5AF00CB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1A16C92-687F-4DA5-8456-5FF3DA758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26" r:id="rId2"/>
    <p:sldLayoutId id="2147484528" r:id="rId3"/>
    <p:sldLayoutId id="2147484525" r:id="rId4"/>
    <p:sldLayoutId id="2147484529" r:id="rId5"/>
    <p:sldLayoutId id="2147484524" r:id="rId6"/>
    <p:sldLayoutId id="2147484523" r:id="rId7"/>
    <p:sldLayoutId id="2147484522" r:id="rId8"/>
    <p:sldLayoutId id="2147484521" r:id="rId9"/>
    <p:sldLayoutId id="2147484520" r:id="rId10"/>
    <p:sldLayoutId id="2147484519" r:id="rId11"/>
    <p:sldLayoutId id="2147484518" r:id="rId12"/>
    <p:sldLayoutId id="214748451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00729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2ED94E3-138D-4397-BE0B-9376A93DAFB1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C0DACED-7001-4394-8D74-2CD8B1983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</p:sldLayoutIdLst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85725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/>
              <a:t>ОТЧЕТ ОБ ИСПОЛНЕНИИ БЮДЖЕТА ЗА 2022 ГОД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  <a:solidFill>
            <a:srgbClr val="00FFFF"/>
          </a:solidFill>
        </p:spPr>
        <p:txBody>
          <a:bodyPr/>
          <a:lstStyle/>
          <a:p>
            <a:pPr algn="ctr" eaLnBrk="1" hangingPunct="1"/>
            <a:endParaRPr lang="ru-RU" dirty="0" smtClean="0"/>
          </a:p>
          <a:p>
            <a:pPr algn="ctr" eaLnBrk="1" hangingPunct="1"/>
            <a:endParaRPr lang="ru-RU" dirty="0" smtClean="0"/>
          </a:p>
          <a:p>
            <a:pPr algn="ctr" eaLnBrk="1" hangingPunct="1"/>
            <a:r>
              <a:rPr lang="ru-RU" dirty="0" smtClean="0"/>
              <a:t>Администрация муниципального образования посёлок Добрятино (сельское поселение) Гусь-Хрустального района Владимирской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2590800" y="838200"/>
            <a:ext cx="6248400" cy="5867400"/>
          </a:xfr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</a:rPr>
              <a:t>           </a:t>
            </a:r>
            <a:r>
              <a:rPr lang="ru-RU" sz="2000" b="1" i="1" dirty="0" smtClean="0">
                <a:solidFill>
                  <a:schemeClr val="accent1"/>
                </a:solidFill>
                <a:latin typeface="Calibri" pitchFamily="34" charset="0"/>
              </a:rPr>
              <a:t>Расходные обязательства по обеспечению финансирования расходов на осуществление воинского учета на территориях, на которых отсутствуют военные комиссариаты,  определяются  Федеральным законом от 28.03.1998 N 53-ФЗ (ред. от 21.12.2009) "О воинской обязанности и военной службе" (в ред. от 11.03.2010 № 28-ФЗ).  К переданным отдельным государственным полномочиям отнесены вопросы по осуществлению первичного воинского учета граждан, проживающих или пребывающих на территорию муниципального образования поселок Добрятино (сельское поселение) Гусь-Хрустального района Владимирской области.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chemeClr val="accent1"/>
                </a:solidFill>
                <a:latin typeface="Calibri" pitchFamily="34" charset="0"/>
              </a:rPr>
              <a:t>       За 2022 год произведены расходы на осуществление первичного воинского учета за счет средств федерального бюджета. Сумма расходов составила 253,1 тыс. рублей, 100% запланированных расходов и 0,6 % от общего расхода бюджета муниципального образования, в том числе расходы на заработную плату с начислениями – 215,5 тыс. рублей.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2000" b="1" i="1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59426" name="Rectangle 2"/>
          <p:cNvSpPr>
            <a:spLocks noGrp="1"/>
          </p:cNvSpPr>
          <p:nvPr>
            <p:ph type="title"/>
          </p:nvPr>
        </p:nvSpPr>
        <p:spPr bwMode="auto">
          <a:xfrm>
            <a:off x="2743200" y="304800"/>
            <a:ext cx="6019800" cy="3048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Национальная</a:t>
            </a:r>
            <a:r>
              <a:rPr lang="ru-RU" sz="2000" b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</a:rPr>
              <a:t> </a:t>
            </a:r>
            <a:r>
              <a:rPr lang="ru-RU" sz="2400" b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оборона</a:t>
            </a: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2286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/>
          </p:cNvSpPr>
          <p:nvPr>
            <p:ph idx="1"/>
          </p:nvPr>
        </p:nvSpPr>
        <p:spPr>
          <a:xfrm>
            <a:off x="2743200" y="685800"/>
            <a:ext cx="6324600" cy="6019800"/>
          </a:xfrm>
          <a:solidFill>
            <a:srgbClr val="CCFFCC"/>
          </a:solidFill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lang="ru-RU" sz="2000" b="1" i="1" dirty="0" smtClean="0">
              <a:solidFill>
                <a:srgbClr val="0076A3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ru-RU" sz="2000" b="1" i="1" dirty="0" smtClean="0">
              <a:solidFill>
                <a:srgbClr val="0076A3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1600" i="1" dirty="0" smtClean="0"/>
              <a:t>По данному разделу производились расходы в рамках </a:t>
            </a:r>
            <a:r>
              <a:rPr lang="ru-RU" sz="1600" i="1" dirty="0"/>
              <a:t>МП "Развитие системы гражданской обороны, пожарной безопасности, безопасности на водных объектах, защиты населения от чрезвычайных ситуаций и снижение рисков их возникновения на территории муниципального образования посёлок Добрятино (сельское поселение) на 2018-2023 </a:t>
            </a:r>
            <a:r>
              <a:rPr lang="ru-RU" sz="1600" i="1" dirty="0" smtClean="0"/>
              <a:t>годы"   в сумме 34,0 тыс. рублей.:</a:t>
            </a:r>
          </a:p>
          <a:p>
            <a:pPr eaLnBrk="1" hangingPunct="1"/>
            <a:r>
              <a:rPr lang="ru-RU" sz="1600" i="1" dirty="0" smtClean="0"/>
              <a:t>- выполнение </a:t>
            </a:r>
            <a:r>
              <a:rPr lang="ru-RU" sz="1600" i="1" dirty="0"/>
              <a:t>комплекса противопожарных мероприятий (очистка </a:t>
            </a:r>
            <a:r>
              <a:rPr lang="ru-RU" sz="1600" i="1" dirty="0" smtClean="0"/>
              <a:t>территории </a:t>
            </a:r>
            <a:r>
              <a:rPr lang="ru-RU" sz="1600" i="1" dirty="0"/>
              <a:t>от сухой травы и опавших листьев</a:t>
            </a:r>
            <a:r>
              <a:rPr lang="ru-RU" sz="1600" i="1" dirty="0" smtClean="0"/>
              <a:t>) в сумме 16,0 тыс. рублей;</a:t>
            </a:r>
          </a:p>
          <a:p>
            <a:r>
              <a:rPr lang="ru-RU" sz="1600" i="1" dirty="0" smtClean="0"/>
              <a:t>- обеспечение </a:t>
            </a:r>
            <a:r>
              <a:rPr lang="ru-RU" sz="1600" i="1" dirty="0"/>
              <a:t>первичными средствами пожаротушения зданий, находящихся в муниципальной собственности </a:t>
            </a:r>
            <a:r>
              <a:rPr lang="ru-RU" sz="1600" i="1" dirty="0" smtClean="0"/>
              <a:t>в сумме 2,1 тыс. рублей;</a:t>
            </a:r>
          </a:p>
          <a:p>
            <a:r>
              <a:rPr lang="ru-RU" sz="1600" i="1" dirty="0" smtClean="0"/>
              <a:t>- выполнение </a:t>
            </a:r>
            <a:r>
              <a:rPr lang="ru-RU" sz="1600" i="1" dirty="0"/>
              <a:t>комплекса противопожарных мероприятий (опашка населенных пунктов МО </a:t>
            </a:r>
            <a:r>
              <a:rPr lang="ru-RU" sz="1600" i="1" dirty="0" smtClean="0"/>
              <a:t>поселок Добрятино) в сумме 15,9 тыс. рублей.</a:t>
            </a:r>
          </a:p>
          <a:p>
            <a:r>
              <a:rPr lang="ru-RU" sz="1600" i="1" dirty="0" smtClean="0"/>
              <a:t>По непрограммных </a:t>
            </a:r>
            <a:r>
              <a:rPr lang="ru-RU" sz="1600" i="1" dirty="0"/>
              <a:t>расходам- Содержание и обслуживание комплексной системы </a:t>
            </a:r>
            <a:r>
              <a:rPr lang="ru-RU" sz="1600" i="1" dirty="0" smtClean="0"/>
              <a:t>экстренного </a:t>
            </a:r>
            <a:r>
              <a:rPr lang="ru-RU" sz="1600" i="1" dirty="0"/>
              <a:t>оповещения населения и системы ТАСЦО </a:t>
            </a:r>
            <a:r>
              <a:rPr lang="ru-RU" sz="1600" i="1" dirty="0" smtClean="0"/>
              <a:t>(с. </a:t>
            </a:r>
            <a:r>
              <a:rPr lang="ru-RU" sz="1600" i="1" dirty="0" err="1" smtClean="0"/>
              <a:t>Георгиево</a:t>
            </a:r>
            <a:r>
              <a:rPr lang="ru-RU" sz="1600" i="1" dirty="0" smtClean="0"/>
              <a:t>)– 24,0 тыс. руб.</a:t>
            </a:r>
          </a:p>
        </p:txBody>
      </p:sp>
      <p:sp>
        <p:nvSpPr>
          <p:cNvPr id="360450" name="Rectangle 2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915400" cy="6096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Национальная безопасность и правоохранительная деятельность</a:t>
            </a:r>
            <a:r>
              <a:rPr lang="ru-RU" sz="380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24955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2362200" y="685800"/>
            <a:ext cx="6477000" cy="6019800"/>
          </a:xfrm>
          <a:solidFill>
            <a:schemeClr val="accent5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70000"/>
              </a:lnSpc>
              <a:buFont typeface="Wingdings 2" pitchFamily="18" charset="2"/>
              <a:buNone/>
              <a:defRPr/>
            </a:pPr>
            <a:r>
              <a:rPr lang="ru-RU" sz="2200" dirty="0" smtClean="0"/>
              <a:t>	</a:t>
            </a:r>
            <a:endParaRPr lang="ru-RU" sz="1900" b="1" i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1400" b="1" i="1" dirty="0" smtClean="0"/>
              <a:t>По разделу «Дорожное хозяйство (дорожные фонды)» произведены расходы в сумме 1 862,7 тыс. руб., 4,2 % от общего расхода бюджета муниципального образования в </a:t>
            </a:r>
            <a:r>
              <a:rPr lang="ru-RU" sz="1400" b="1" i="1" dirty="0" err="1" smtClean="0"/>
              <a:t>т.ч</a:t>
            </a:r>
            <a:r>
              <a:rPr lang="ru-RU" sz="1400" b="1" i="1" dirty="0" smtClean="0"/>
              <a:t>:</a:t>
            </a:r>
          </a:p>
          <a:p>
            <a:pPr>
              <a:defRPr/>
            </a:pPr>
            <a:r>
              <a:rPr lang="ru-RU" sz="1400" b="1" i="1" dirty="0" smtClean="0"/>
              <a:t>- на содержание </a:t>
            </a:r>
            <a:r>
              <a:rPr lang="ru-RU" sz="1400" b="1" i="1" dirty="0"/>
              <a:t>сети </a:t>
            </a:r>
            <a:r>
              <a:rPr lang="ru-RU" sz="1400" b="1" i="1" dirty="0" smtClean="0"/>
              <a:t>автомобильных </a:t>
            </a:r>
            <a:r>
              <a:rPr lang="ru-RU" sz="1400" b="1" i="1" dirty="0"/>
              <a:t>дорого общего пользования и искусственных сооружений на них (1 309 604,75- чистка дорог от снега; 60 500,0- установка дорожных знаков; 30 800,0- ремонт светофоров; 35 640,0- нанесение линий </a:t>
            </a:r>
            <a:r>
              <a:rPr lang="ru-RU" sz="1400" b="1" i="1" dirty="0" smtClean="0"/>
              <a:t>дорожных разметок);</a:t>
            </a:r>
          </a:p>
          <a:p>
            <a:pPr>
              <a:defRPr/>
            </a:pPr>
            <a:r>
              <a:rPr lang="ru-RU" sz="1400" b="1" i="1" dirty="0" smtClean="0"/>
              <a:t>- на </a:t>
            </a:r>
            <a:r>
              <a:rPr lang="ru-RU" sz="1400" b="1" i="1" dirty="0"/>
              <a:t>к</a:t>
            </a:r>
            <a:r>
              <a:rPr lang="ru-RU" sz="1400" b="1" i="1" dirty="0" smtClean="0"/>
              <a:t>апитальный </a:t>
            </a:r>
            <a:r>
              <a:rPr lang="ru-RU" sz="1400" b="1" i="1" dirty="0"/>
              <a:t>ремонт и ремонт сети автомобильных дорог общего пользования и искусственных сооружений на них (14 360,0 - проверка сметной </a:t>
            </a:r>
            <a:r>
              <a:rPr lang="ru-RU" sz="1400" b="1" i="1" dirty="0" smtClean="0"/>
              <a:t>документации по </a:t>
            </a:r>
            <a:r>
              <a:rPr lang="ru-RU" sz="1400" b="1" i="1" dirty="0"/>
              <a:t>ремонту </a:t>
            </a:r>
            <a:r>
              <a:rPr lang="ru-RU" sz="1400" b="1" i="1" dirty="0" smtClean="0"/>
              <a:t>автомобильной дороги</a:t>
            </a:r>
            <a:r>
              <a:rPr lang="ru-RU" sz="1400" b="1" i="1" dirty="0"/>
              <a:t>; 6 500,0- проверка </a:t>
            </a:r>
            <a:r>
              <a:rPr lang="ru-RU" sz="1400" b="1" i="1" dirty="0" smtClean="0"/>
              <a:t>сметной документации по </a:t>
            </a:r>
            <a:r>
              <a:rPr lang="ru-RU" sz="1400" b="1" i="1" dirty="0"/>
              <a:t>ремонту </a:t>
            </a:r>
            <a:r>
              <a:rPr lang="ru-RU" sz="1400" b="1" i="1" dirty="0" smtClean="0"/>
              <a:t>пешеходной дорожки</a:t>
            </a:r>
            <a:r>
              <a:rPr lang="ru-RU" sz="1400" b="1" i="1" dirty="0"/>
              <a:t>; 6 500,0- расчет </a:t>
            </a:r>
            <a:r>
              <a:rPr lang="ru-RU" sz="1400" b="1" i="1" dirty="0" smtClean="0"/>
              <a:t>максимальной цены </a:t>
            </a:r>
            <a:r>
              <a:rPr lang="ru-RU" sz="1400" b="1" i="1" dirty="0"/>
              <a:t>контракта по ремонту </a:t>
            </a:r>
            <a:r>
              <a:rPr lang="ru-RU" sz="1400" b="1" i="1" dirty="0" smtClean="0"/>
              <a:t>автомобильной дороги</a:t>
            </a:r>
            <a:r>
              <a:rPr lang="ru-RU" sz="1400" b="1" i="1" dirty="0"/>
              <a:t>; 376 300,0 -подсыпка дорог щебнем; 22 500,0-обкос дорог</a:t>
            </a:r>
            <a:r>
              <a:rPr lang="ru-RU" sz="1400" b="1" i="1" dirty="0" smtClean="0"/>
              <a:t>). </a:t>
            </a:r>
          </a:p>
          <a:p>
            <a:pPr>
              <a:defRPr/>
            </a:pPr>
            <a:r>
              <a:rPr lang="ru-RU" sz="1400" b="1" i="1" dirty="0" smtClean="0"/>
              <a:t>      По разделу «Другие вопросы в области национальной экономики» произведены расходы по муниципальной программе </a:t>
            </a:r>
            <a:r>
              <a:rPr lang="ru-RU" sz="1400" b="1" i="1" dirty="0"/>
              <a:t>"Развитие малого и среднего предпринимательства на территории муниципального образования поселок Добрятино (сельское поселение) Гусь-Хрустального района Владимирской области на </a:t>
            </a:r>
            <a:r>
              <a:rPr lang="ru-RU" sz="1400" b="1" i="1" dirty="0" smtClean="0"/>
              <a:t>2019-2023 годы» в сумме 1,0 тыс. руб. на приобретение почетных грамот</a:t>
            </a:r>
            <a:r>
              <a:rPr lang="ru-RU" sz="1400" b="1" i="1" dirty="0" smtClean="0"/>
              <a:t>.</a:t>
            </a:r>
          </a:p>
          <a:p>
            <a:pPr>
              <a:defRPr/>
            </a:pPr>
            <a:r>
              <a:rPr lang="ru-RU" sz="1400" b="1" i="1" dirty="0"/>
              <a:t> </a:t>
            </a:r>
            <a:r>
              <a:rPr lang="ru-RU" sz="1400" b="1" i="1" dirty="0" smtClean="0"/>
              <a:t>     Непрограммные расходы- на обеспечение территорий документацией для осуществления градостроительной деятельности в сумме 50,0 тыс. </a:t>
            </a:r>
            <a:r>
              <a:rPr lang="ru-RU" sz="1400" b="1" i="1" smtClean="0"/>
              <a:t>рублей.</a:t>
            </a:r>
            <a:endParaRPr lang="ru-RU" sz="1400" b="1" i="1" dirty="0" smtClean="0"/>
          </a:p>
          <a:p>
            <a:pPr marL="0" indent="0">
              <a:buNone/>
              <a:defRPr/>
            </a:pP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sz="1400" b="1" i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6147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Национальная экономика</a:t>
            </a:r>
            <a:endParaRPr lang="ru-RU" sz="380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2209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Содержимое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943600"/>
          </a:xfrm>
          <a:solidFill>
            <a:srgbClr val="FF99FF"/>
          </a:solidFill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1400" i="1" dirty="0" smtClean="0"/>
          </a:p>
          <a:p>
            <a:r>
              <a:rPr lang="ru-RU" sz="2000" i="1" dirty="0" smtClean="0"/>
              <a:t>По разделу </a:t>
            </a:r>
            <a:r>
              <a:rPr lang="ru-RU" sz="2000" b="1" i="1" dirty="0" smtClean="0"/>
              <a:t>жилищное хозяйство</a:t>
            </a:r>
            <a:r>
              <a:rPr lang="ru-RU" sz="2000" i="1" dirty="0" smtClean="0"/>
              <a:t> расходы составили 40,3 тыс. рублей, из них:</a:t>
            </a:r>
          </a:p>
          <a:p>
            <a:r>
              <a:rPr lang="ru-RU" sz="2000" i="1" dirty="0" smtClean="0"/>
              <a:t>-40,3 тыс. руб. -  взносы некоммерческой организации за капитальный ремонт муниципального жилого фонда (6,50 за 1 кв. метр).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Жилищное хозяйство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Содержимое 1"/>
          <p:cNvSpPr>
            <a:spLocks noGrp="1"/>
          </p:cNvSpPr>
          <p:nvPr>
            <p:ph idx="1"/>
          </p:nvPr>
        </p:nvSpPr>
        <p:spPr>
          <a:xfrm>
            <a:off x="457200" y="533400"/>
            <a:ext cx="8382000" cy="6934200"/>
          </a:xfrm>
          <a:solidFill>
            <a:srgbClr val="00FFFF"/>
          </a:solidFill>
        </p:spPr>
        <p:txBody>
          <a:bodyPr/>
          <a:lstStyle/>
          <a:p>
            <a:r>
              <a:rPr lang="ru-RU" sz="1800" dirty="0" smtClean="0"/>
              <a:t> По разделу </a:t>
            </a:r>
            <a:r>
              <a:rPr lang="ru-RU" sz="1800" b="1" dirty="0" smtClean="0"/>
              <a:t>коммунальное хозяйство </a:t>
            </a:r>
            <a:r>
              <a:rPr lang="ru-RU" sz="1800" dirty="0" smtClean="0"/>
              <a:t>произведены расходы в сумме 382,4 тыс., </a:t>
            </a:r>
            <a:r>
              <a:rPr lang="ru-RU" sz="1800" dirty="0"/>
              <a:t>на </a:t>
            </a:r>
            <a:r>
              <a:rPr lang="ru-RU" sz="1800" dirty="0" smtClean="0"/>
              <a:t>создание </a:t>
            </a:r>
            <a:r>
              <a:rPr lang="ru-RU" sz="1800" dirty="0"/>
              <a:t>мест (площадок) для накопления твердых коммунальных </a:t>
            </a:r>
            <a:r>
              <a:rPr lang="ru-RU" sz="1800" dirty="0" smtClean="0"/>
              <a:t>отходов.(</a:t>
            </a:r>
            <a:r>
              <a:rPr lang="ru-RU" sz="1800" dirty="0" err="1" smtClean="0"/>
              <a:t>п.Добрятино</a:t>
            </a:r>
            <a:r>
              <a:rPr lang="ru-RU" sz="1800" dirty="0" smtClean="0"/>
              <a:t> – 1 площадка для крупногабаритного мусора, с. </a:t>
            </a:r>
            <a:r>
              <a:rPr lang="ru-RU" sz="1800" dirty="0" err="1" smtClean="0"/>
              <a:t>Георгиево</a:t>
            </a:r>
            <a:r>
              <a:rPr lang="ru-RU" sz="1800" dirty="0" smtClean="0"/>
              <a:t> 1 площадка, д. </a:t>
            </a:r>
            <a:r>
              <a:rPr lang="ru-RU" sz="1800" dirty="0" err="1" smtClean="0"/>
              <a:t>Алферово</a:t>
            </a:r>
            <a:r>
              <a:rPr lang="ru-RU" sz="1800" dirty="0" smtClean="0"/>
              <a:t> 1 площадка)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Коммунальное хозяйство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ru-RU" sz="1200" dirty="0" smtClean="0"/>
              <a:t>По разделу </a:t>
            </a:r>
            <a:r>
              <a:rPr lang="ru-RU" sz="1200" b="1" dirty="0" smtClean="0"/>
              <a:t>благоустройство</a:t>
            </a:r>
            <a:r>
              <a:rPr lang="ru-RU" sz="1200" dirty="0" smtClean="0"/>
              <a:t> было освоено 2 339,7 тыс. рублей, расходы производились в рамках:</a:t>
            </a:r>
          </a:p>
          <a:p>
            <a:r>
              <a:rPr lang="ru-RU" sz="1200" dirty="0" smtClean="0"/>
              <a:t>МП "Энергосбережение </a:t>
            </a:r>
            <a:r>
              <a:rPr lang="ru-RU" sz="1200" dirty="0"/>
              <a:t>и повышение энергетической эффективности на территории муниципального образования посёлок Добрятино (сельское поселение) Гусь-Хрустального района Владимирской области на 2018 - 2023 годы». </a:t>
            </a:r>
            <a:r>
              <a:rPr lang="ru-RU" sz="1200" dirty="0" smtClean="0"/>
              <a:t>Расходы произведены по замене </a:t>
            </a:r>
            <a:r>
              <a:rPr lang="ru-RU" sz="1200" dirty="0"/>
              <a:t>устаревших светильников на новые </a:t>
            </a:r>
            <a:r>
              <a:rPr lang="ru-RU" sz="1200" dirty="0" err="1"/>
              <a:t>энергоэффективные</a:t>
            </a:r>
            <a:r>
              <a:rPr lang="ru-RU" sz="1200" dirty="0"/>
              <a:t>, монтаж самонесущих изолированных </a:t>
            </a:r>
            <a:r>
              <a:rPr lang="ru-RU" sz="1200" dirty="0" smtClean="0"/>
              <a:t>проводов в сумме 1 423,3 тыс. рублей;</a:t>
            </a:r>
            <a:endParaRPr lang="ru-RU" sz="1200" dirty="0"/>
          </a:p>
          <a:p>
            <a:r>
              <a:rPr lang="ru-RU" sz="1200" dirty="0" smtClean="0"/>
              <a:t> МП "Благоустройство </a:t>
            </a:r>
            <a:r>
              <a:rPr lang="ru-RU" sz="1200" dirty="0"/>
              <a:t>территории муниципального образования поселок Добрятино (сельское поселение) Гусь-Хрустального района Владимирской области на </a:t>
            </a:r>
            <a:r>
              <a:rPr lang="ru-RU" sz="1200" dirty="0" smtClean="0"/>
              <a:t>2018-2023 </a:t>
            </a:r>
            <a:r>
              <a:rPr lang="ru-RU" sz="1200" dirty="0"/>
              <a:t>годы" в сумме </a:t>
            </a:r>
            <a:r>
              <a:rPr lang="ru-RU" sz="1200" dirty="0" smtClean="0"/>
              <a:t>748,2тыс. рублей</a:t>
            </a:r>
            <a:r>
              <a:rPr lang="ru-RU" sz="1200" dirty="0"/>
              <a:t>. В эти расходы вошли: </a:t>
            </a:r>
          </a:p>
          <a:p>
            <a:r>
              <a:rPr lang="ru-RU" sz="1200" dirty="0" smtClean="0"/>
              <a:t>           оплата </a:t>
            </a:r>
            <a:r>
              <a:rPr lang="ru-RU" sz="1200" dirty="0"/>
              <a:t>уличного освещения – </a:t>
            </a:r>
            <a:r>
              <a:rPr lang="ru-RU" sz="1200" dirty="0" smtClean="0"/>
              <a:t>611,6 </a:t>
            </a:r>
            <a:r>
              <a:rPr lang="ru-RU" sz="1200" dirty="0"/>
              <a:t>тыс</a:t>
            </a:r>
            <a:r>
              <a:rPr lang="ru-RU" sz="1200" dirty="0" smtClean="0"/>
              <a:t>. рублей</a:t>
            </a:r>
            <a:r>
              <a:rPr lang="ru-RU" sz="1200" dirty="0"/>
              <a:t>;</a:t>
            </a:r>
          </a:p>
          <a:p>
            <a:r>
              <a:rPr lang="ru-RU" sz="1200" dirty="0"/>
              <a:t>           содержание кладбищ </a:t>
            </a:r>
            <a:r>
              <a:rPr lang="ru-RU" sz="1200" dirty="0" smtClean="0"/>
              <a:t>-17,5 </a:t>
            </a:r>
            <a:r>
              <a:rPr lang="ru-RU" sz="1200" dirty="0"/>
              <a:t>тыс</a:t>
            </a:r>
            <a:r>
              <a:rPr lang="ru-RU" sz="1200" dirty="0" smtClean="0"/>
              <a:t>. рублей;</a:t>
            </a:r>
          </a:p>
          <a:p>
            <a:r>
              <a:rPr lang="ru-RU" sz="1200" dirty="0"/>
              <a:t>           </a:t>
            </a:r>
            <a:r>
              <a:rPr lang="ru-RU" sz="1200" dirty="0" smtClean="0"/>
              <a:t>расходы  </a:t>
            </a:r>
            <a:r>
              <a:rPr lang="ru-RU" sz="1200" dirty="0"/>
              <a:t>по оформлению земельного участка (кладбище </a:t>
            </a:r>
            <a:r>
              <a:rPr lang="ru-RU" sz="1200" dirty="0" err="1"/>
              <a:t>п.Добрятино</a:t>
            </a:r>
            <a:r>
              <a:rPr lang="ru-RU" sz="1200" dirty="0" smtClean="0"/>
              <a:t>) – 20,0 тыс. рублей;</a:t>
            </a:r>
            <a:endParaRPr lang="ru-RU" sz="1200" dirty="0"/>
          </a:p>
          <a:p>
            <a:r>
              <a:rPr lang="ru-RU" sz="1200" dirty="0" smtClean="0"/>
              <a:t>          </a:t>
            </a:r>
            <a:r>
              <a:rPr lang="ru-RU" sz="1200" dirty="0" err="1" smtClean="0"/>
              <a:t>обкос</a:t>
            </a:r>
            <a:r>
              <a:rPr lang="ru-RU" sz="1200" dirty="0" smtClean="0"/>
              <a:t> </a:t>
            </a:r>
            <a:r>
              <a:rPr lang="ru-RU" sz="1200" dirty="0"/>
              <a:t>мест общего пользования в населенных пунктах поселения – </a:t>
            </a:r>
            <a:r>
              <a:rPr lang="ru-RU" sz="1200" dirty="0" smtClean="0"/>
              <a:t>15,0 </a:t>
            </a:r>
            <a:r>
              <a:rPr lang="ru-RU" sz="1200" dirty="0"/>
              <a:t>тыс</a:t>
            </a:r>
            <a:r>
              <a:rPr lang="ru-RU" sz="1200" dirty="0" smtClean="0"/>
              <a:t>. рублей;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         спил сухих деревьев – 15,2 тыс. рублей;</a:t>
            </a:r>
            <a:endParaRPr lang="ru-RU" sz="1200" dirty="0"/>
          </a:p>
          <a:p>
            <a:r>
              <a:rPr lang="ru-RU" sz="1200" dirty="0"/>
              <a:t>          </a:t>
            </a:r>
            <a:r>
              <a:rPr lang="ru-RU" sz="1200" dirty="0" smtClean="0"/>
              <a:t>ликвидация </a:t>
            </a:r>
            <a:r>
              <a:rPr lang="ru-RU" sz="1200" dirty="0"/>
              <a:t>мест несанкционированного размещения отходов– </a:t>
            </a:r>
            <a:r>
              <a:rPr lang="ru-RU" sz="1200" dirty="0" smtClean="0"/>
              <a:t>68,9 тыс. рублей</a:t>
            </a:r>
            <a:r>
              <a:rPr lang="ru-RU" sz="1200" dirty="0"/>
              <a:t>.</a:t>
            </a:r>
          </a:p>
          <a:p>
            <a:r>
              <a:rPr lang="ru-RU" sz="1200" dirty="0" smtClean="0"/>
              <a:t>По </a:t>
            </a:r>
            <a:r>
              <a:rPr lang="ru-RU" sz="1200" dirty="0"/>
              <a:t>непрограммным </a:t>
            </a:r>
            <a:r>
              <a:rPr lang="ru-RU" sz="1200" dirty="0" smtClean="0"/>
              <a:t>расходам: транспортный налог </a:t>
            </a:r>
            <a:r>
              <a:rPr lang="ru-RU" sz="1200" dirty="0"/>
              <a:t>– </a:t>
            </a:r>
            <a:r>
              <a:rPr lang="ru-RU" sz="1200" dirty="0" smtClean="0"/>
              <a:t>46,2 тыс. рублей, налог на имущество- 119,8 тыс. рублей, пени-2,2 тыс. рублей.</a:t>
            </a:r>
            <a:endParaRPr lang="ru-RU" sz="1200" dirty="0"/>
          </a:p>
          <a:p>
            <a:pPr marL="0" indent="0">
              <a:buNone/>
            </a:pPr>
            <a:r>
              <a:rPr lang="ru-RU" sz="1200" dirty="0"/>
              <a:t>         </a:t>
            </a:r>
            <a:endParaRPr lang="ru-RU" sz="1200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Благоустройство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229600" cy="90805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400" b="1" i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48130" name="Rectangle 3"/>
          <p:cNvSpPr>
            <a:spLocks noGrp="1"/>
          </p:cNvSpPr>
          <p:nvPr>
            <p:ph type="body" sz="half" idx="2"/>
          </p:nvPr>
        </p:nvSpPr>
        <p:spPr>
          <a:xfrm>
            <a:off x="685800" y="1066800"/>
            <a:ext cx="7924800" cy="5410200"/>
          </a:xfrm>
          <a:solidFill>
            <a:srgbClr val="CCFFCC"/>
          </a:solidFill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dirty="0" smtClean="0"/>
              <a:t>Расходы по отрасли «Культура, кинематография» составили 34 147,0 тыс. рублей, что составило 76,4% от общего расхода бюджета.</a:t>
            </a:r>
          </a:p>
          <a:p>
            <a:r>
              <a:rPr lang="ru-RU" sz="1600" dirty="0"/>
              <a:t>расходы по разделу </a:t>
            </a:r>
            <a:r>
              <a:rPr lang="ru-RU" sz="1600" dirty="0" smtClean="0"/>
              <a:t>«Культура</a:t>
            </a:r>
            <a:r>
              <a:rPr lang="ru-RU" sz="1600" dirty="0"/>
              <a:t>» в прошедшем финансовом году составили </a:t>
            </a:r>
            <a:r>
              <a:rPr lang="ru-RU" sz="1600" dirty="0" smtClean="0"/>
              <a:t>         32 868,9 тыс. рублей </a:t>
            </a:r>
            <a:r>
              <a:rPr lang="ru-RU" sz="1600" dirty="0"/>
              <a:t>или </a:t>
            </a:r>
            <a:r>
              <a:rPr lang="ru-RU" sz="1600" dirty="0" smtClean="0"/>
              <a:t>73,5 </a:t>
            </a:r>
            <a:r>
              <a:rPr lang="ru-RU" sz="1600" dirty="0"/>
              <a:t>% всех расходов. Основными расходами по данному разделу являются: заработная плата с начислениями работников культуры </a:t>
            </a:r>
            <a:r>
              <a:rPr lang="ru-RU" sz="1600" dirty="0" smtClean="0"/>
              <a:t>-2 776,5 тыс. рублей</a:t>
            </a:r>
            <a:r>
              <a:rPr lang="ru-RU" sz="1600" dirty="0"/>
              <a:t>, расходы по МП </a:t>
            </a:r>
            <a:r>
              <a:rPr lang="ru-RU" sz="1600" dirty="0" smtClean="0"/>
              <a:t>«Сохранение </a:t>
            </a:r>
            <a:r>
              <a:rPr lang="ru-RU" sz="1600" dirty="0"/>
              <a:t>и развитие культуры муниципального образования поселок Добрятино (сельское поселение) Гусь-Хрустального района на 2017-2023 </a:t>
            </a:r>
            <a:r>
              <a:rPr lang="ru-RU" sz="1600" dirty="0" smtClean="0"/>
              <a:t>годы» по основным мероприятиям: развитие </a:t>
            </a:r>
            <a:r>
              <a:rPr lang="ru-RU" sz="1600" dirty="0"/>
              <a:t>культурно-досуговой деятельности" </a:t>
            </a:r>
            <a:r>
              <a:rPr lang="ru-RU" sz="1600" dirty="0" smtClean="0"/>
              <a:t>в </a:t>
            </a:r>
            <a:r>
              <a:rPr lang="ru-RU" sz="1600" dirty="0"/>
              <a:t>сумме </a:t>
            </a:r>
            <a:r>
              <a:rPr lang="ru-RU" sz="1600" dirty="0" smtClean="0"/>
              <a:t>40,0 </a:t>
            </a:r>
            <a:r>
              <a:rPr lang="ru-RU" sz="1600" dirty="0"/>
              <a:t>тыс</a:t>
            </a:r>
            <a:r>
              <a:rPr lang="ru-RU" sz="1600" dirty="0" smtClean="0"/>
              <a:t>. </a:t>
            </a:r>
            <a:r>
              <a:rPr lang="ru-RU" sz="1600" dirty="0"/>
              <a:t>рублей; </a:t>
            </a:r>
            <a:r>
              <a:rPr lang="ru-RU" sz="1600" dirty="0" smtClean="0"/>
              <a:t>укрепление </a:t>
            </a:r>
            <a:r>
              <a:rPr lang="ru-RU" sz="1600" dirty="0"/>
              <a:t>материально-технической базы муниципальных учреждений культуры" </a:t>
            </a:r>
            <a:r>
              <a:rPr lang="ru-RU" sz="1600" dirty="0" smtClean="0"/>
              <a:t>в сумме 28 396,5 тыс. </a:t>
            </a:r>
            <a:r>
              <a:rPr lang="ru-RU" sz="1600" dirty="0"/>
              <a:t>рублей; </a:t>
            </a:r>
            <a:r>
              <a:rPr lang="ru-RU" sz="1600" dirty="0" smtClean="0"/>
              <a:t>сметная документация в сумме 120,0 тыс. рублей. Льготы </a:t>
            </a:r>
            <a:r>
              <a:rPr lang="ru-RU" sz="1600" dirty="0"/>
              <a:t>на коммунальные услуги </a:t>
            </a:r>
            <a:r>
              <a:rPr lang="ru-RU" sz="1600" dirty="0" smtClean="0"/>
              <a:t>в сумме 33,7 </a:t>
            </a:r>
            <a:r>
              <a:rPr lang="ru-RU" sz="1600" dirty="0"/>
              <a:t>тыс</a:t>
            </a:r>
            <a:r>
              <a:rPr lang="ru-RU" sz="1600" dirty="0" smtClean="0"/>
              <a:t>. рублей </a:t>
            </a:r>
            <a:r>
              <a:rPr lang="ru-RU" sz="1600" dirty="0"/>
              <a:t>и прочие расходы по уплате земельного и имущественного налогов, приобретение канцелярских, хозяйственных и электротоваров, коммунальные услуги и услуги </a:t>
            </a:r>
            <a:r>
              <a:rPr lang="ru-RU" sz="1600" dirty="0" smtClean="0"/>
              <a:t>связи в сумме  1 502,2 тыс. рублей;</a:t>
            </a:r>
            <a:endParaRPr lang="ru-RU" sz="1600" dirty="0"/>
          </a:p>
          <a:p>
            <a:r>
              <a:rPr lang="ru-RU" sz="1600" dirty="0"/>
              <a:t>расходы по разделу </a:t>
            </a:r>
            <a:r>
              <a:rPr lang="ru-RU" sz="1600" b="1" dirty="0" smtClean="0"/>
              <a:t>«</a:t>
            </a:r>
            <a:r>
              <a:rPr lang="ru-RU" sz="1600" dirty="0" smtClean="0"/>
              <a:t>Другие вопросы в области культуры, кинематографии</a:t>
            </a:r>
            <a:r>
              <a:rPr lang="ru-RU" sz="1600" b="1" dirty="0" smtClean="0"/>
              <a:t>»</a:t>
            </a:r>
            <a:r>
              <a:rPr lang="ru-RU" sz="1600" dirty="0" smtClean="0"/>
              <a:t> </a:t>
            </a:r>
            <a:r>
              <a:rPr lang="ru-RU" sz="1600" dirty="0"/>
              <a:t>на обеспечение деятельности (оказание услуг) централизованных бухгалтерий в сумме </a:t>
            </a:r>
            <a:r>
              <a:rPr lang="ru-RU" sz="1600" dirty="0" smtClean="0"/>
              <a:t>1 278,1 </a:t>
            </a:r>
            <a:r>
              <a:rPr lang="ru-RU" sz="1600" dirty="0"/>
              <a:t>тыс</a:t>
            </a:r>
            <a:r>
              <a:rPr lang="ru-RU" sz="1600" dirty="0" smtClean="0"/>
              <a:t>. рублей</a:t>
            </a:r>
            <a:r>
              <a:rPr lang="ru-RU" sz="1600" dirty="0"/>
              <a:t>, из них на выплату заработной платы с начислениями – </a:t>
            </a:r>
            <a:r>
              <a:rPr lang="ru-RU" sz="1600" dirty="0" smtClean="0"/>
              <a:t>1 076,7  </a:t>
            </a:r>
            <a:r>
              <a:rPr lang="ru-RU" sz="1600" dirty="0"/>
              <a:t>тыс</a:t>
            </a:r>
            <a:r>
              <a:rPr lang="ru-RU" sz="1600" dirty="0" smtClean="0"/>
              <a:t>. рублей</a:t>
            </a:r>
            <a:r>
              <a:rPr lang="ru-RU" sz="1600" dirty="0"/>
              <a:t>. 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FFFF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/>
              <a:t>Социальная политика 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8229600" cy="46783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2200" dirty="0" smtClean="0"/>
              <a:t>По данному разделу производились расходы на социальные выплаты населению:</a:t>
            </a:r>
          </a:p>
          <a:p>
            <a:pPr>
              <a:defRPr/>
            </a:pPr>
            <a:r>
              <a:rPr lang="ru-RU" sz="2200" dirty="0" smtClean="0"/>
              <a:t>- 116,3 тыс. рублей – на выплату муниципальной пенсии (2 чел.)</a:t>
            </a:r>
          </a:p>
        </p:txBody>
      </p:sp>
      <p:sp>
        <p:nvSpPr>
          <p:cNvPr id="49155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9144000" y="1524000"/>
            <a:ext cx="46038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Физическая культура и спорт</a:t>
            </a:r>
            <a:endParaRPr lang="ru-RU" dirty="0"/>
          </a:p>
        </p:txBody>
      </p:sp>
      <p:sp>
        <p:nvSpPr>
          <p:cNvPr id="50178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8077200" cy="3124200"/>
          </a:xfrm>
          <a:solidFill>
            <a:srgbClr val="92D050"/>
          </a:solidFill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r>
              <a:rPr lang="ru-RU" sz="2400" dirty="0"/>
              <a:t>Расходы по физической культуре </a:t>
            </a:r>
            <a:r>
              <a:rPr lang="ru-RU" sz="2400" dirty="0" smtClean="0"/>
              <a:t>производились</a:t>
            </a:r>
            <a:r>
              <a:rPr lang="ru-RU" sz="2400" b="1" dirty="0" smtClean="0"/>
              <a:t> </a:t>
            </a:r>
            <a:r>
              <a:rPr lang="ru-RU" sz="2400" dirty="0"/>
              <a:t>по МП «Развитие физической культуры и спорта на территории  муниципального образования поселок Добрятино (сельское поселение) на </a:t>
            </a:r>
            <a:r>
              <a:rPr lang="ru-RU" sz="2400" dirty="0" smtClean="0"/>
              <a:t>2018-2023 </a:t>
            </a:r>
            <a:r>
              <a:rPr lang="ru-RU" sz="2400" dirty="0"/>
              <a:t>годы» на организацию и проведение спортивных мероприятий в сумме </a:t>
            </a:r>
            <a:r>
              <a:rPr lang="ru-RU" sz="2400" dirty="0" smtClean="0"/>
              <a:t>11,0(100,0</a:t>
            </a:r>
            <a:r>
              <a:rPr lang="ru-RU" sz="2400" dirty="0"/>
              <a:t>% от </a:t>
            </a:r>
            <a:r>
              <a:rPr lang="ru-RU" sz="2400" dirty="0" smtClean="0"/>
              <a:t>плана).</a:t>
            </a:r>
            <a:endParaRPr lang="ru-RU" sz="2200" dirty="0" smtClean="0"/>
          </a:p>
        </p:txBody>
      </p:sp>
      <p:sp>
        <p:nvSpPr>
          <p:cNvPr id="50179" name="Текст 3"/>
          <p:cNvSpPr>
            <a:spLocks noGrp="1"/>
          </p:cNvSpPr>
          <p:nvPr>
            <p:ph type="body" sz="half" idx="2"/>
          </p:nvPr>
        </p:nvSpPr>
        <p:spPr>
          <a:xfrm>
            <a:off x="9372600" y="1447800"/>
            <a:ext cx="76200" cy="46783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087" name="Rectangle 327"/>
          <p:cNvSpPr>
            <a:spLocks noGrp="1"/>
          </p:cNvSpPr>
          <p:nvPr>
            <p:ph type="title"/>
          </p:nvPr>
        </p:nvSpPr>
        <p:spPr bwMode="auto">
          <a:xfrm>
            <a:off x="304800" y="1143000"/>
            <a:ext cx="8229600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1800" b="1" dirty="0" smtClean="0">
                <a:ln>
                  <a:noFill/>
                </a:ln>
                <a:solidFill>
                  <a:srgbClr val="0076A3"/>
                </a:solidFill>
                <a:effectLst/>
                <a:latin typeface="Times New Roman" pitchFamily="18" charset="0"/>
                <a:cs typeface="Times New Roman" pitchFamily="18" charset="0"/>
              </a:rPr>
              <a:t>Сведения о численности муниципальных служащих органов местного самоуправления, работников муниципальных учреждений с указанием фактических затрат на их денежное  содержание  за 2022  год</a:t>
            </a:r>
            <a:r>
              <a:rPr lang="ru-RU" sz="1800" dirty="0" smtClean="0">
                <a:ln>
                  <a:noFill/>
                </a:ln>
                <a:solidFill>
                  <a:srgbClr val="0076A3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rgbClr val="0076A3"/>
                </a:solidFill>
                <a:effectLst/>
                <a:latin typeface="Arial" charset="0"/>
                <a:cs typeface="Arial" charset="0"/>
              </a:rPr>
            </a:br>
            <a:endParaRPr lang="ru-RU" sz="1800" dirty="0" smtClean="0">
              <a:ln>
                <a:noFill/>
              </a:ln>
              <a:solidFill>
                <a:srgbClr val="0076A3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52270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933266"/>
              </p:ext>
            </p:extLst>
          </p:nvPr>
        </p:nvGraphicFramePr>
        <p:xfrm>
          <a:off x="533400" y="2133600"/>
          <a:ext cx="8077200" cy="2864487"/>
        </p:xfrm>
        <a:graphic>
          <a:graphicData uri="http://schemas.openxmlformats.org/drawingml/2006/table">
            <a:tbl>
              <a:tblPr/>
              <a:tblGrid>
                <a:gridCol w="711200"/>
                <a:gridCol w="3255963"/>
                <a:gridCol w="1692275"/>
                <a:gridCol w="2417762"/>
              </a:tblGrid>
              <a:tr h="220663">
                <a:tc gridSpan="4"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№п/п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функциональной структуры расходов бюджета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заработную плату за 2022 год  за счет всех источников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местного самоуправления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1 877,8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Работники бюджетных учреждений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4 615,2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304800" y="2743200"/>
            <a:ext cx="2808288" cy="115252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00"/>
                </a:solidFill>
              </a:rPr>
              <a:t>Исполнен по доходам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81000" y="3962400"/>
            <a:ext cx="2879725" cy="122396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00"/>
                </a:solidFill>
              </a:rPr>
              <a:t>Исполнен по расходам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23850" y="5300663"/>
            <a:ext cx="2879725" cy="115252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FF00"/>
                </a:solidFill>
              </a:rPr>
              <a:t>Профицит </a:t>
            </a:r>
            <a:r>
              <a:rPr lang="ru-RU" dirty="0">
                <a:solidFill>
                  <a:srgbClr val="FFFF00"/>
                </a:solidFill>
              </a:rPr>
              <a:t>бюджета </a:t>
            </a:r>
          </a:p>
        </p:txBody>
      </p:sp>
      <p:sp>
        <p:nvSpPr>
          <p:cNvPr id="8" name="Овал 7"/>
          <p:cNvSpPr/>
          <p:nvPr/>
        </p:nvSpPr>
        <p:spPr>
          <a:xfrm>
            <a:off x="3429000" y="2895600"/>
            <a:ext cx="3529013" cy="863600"/>
          </a:xfrm>
          <a:prstGeom prst="ellipse">
            <a:avLst/>
          </a:prstGeom>
          <a:solidFill>
            <a:srgbClr val="8D47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cs typeface="Arial" charset="0"/>
              </a:rPr>
              <a:t>44 791,2 тыс. рублей </a:t>
            </a: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429000" y="4038600"/>
            <a:ext cx="3505200" cy="108108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cs typeface="Arial" charset="0"/>
              </a:rPr>
              <a:t>44 707,3 тыс</a:t>
            </a:r>
            <a:r>
              <a:rPr lang="ru-RU" dirty="0">
                <a:solidFill>
                  <a:srgbClr val="FFFFFF"/>
                </a:solidFill>
                <a:cs typeface="Arial" charset="0"/>
              </a:rPr>
              <a:t>. рублей</a:t>
            </a:r>
          </a:p>
        </p:txBody>
      </p:sp>
      <p:sp>
        <p:nvSpPr>
          <p:cNvPr id="10" name="Овал 9"/>
          <p:cNvSpPr/>
          <p:nvPr/>
        </p:nvSpPr>
        <p:spPr>
          <a:xfrm>
            <a:off x="3429000" y="5445125"/>
            <a:ext cx="3505200" cy="863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cs typeface="Arial" charset="0"/>
              </a:rPr>
              <a:t>83,9 </a:t>
            </a:r>
            <a:r>
              <a:rPr lang="ru-RU" dirty="0">
                <a:solidFill>
                  <a:srgbClr val="FFFFFF"/>
                </a:solidFill>
                <a:cs typeface="Arial" charset="0"/>
              </a:rPr>
              <a:t>тыс. рублей</a:t>
            </a:r>
          </a:p>
        </p:txBody>
      </p:sp>
      <p:sp>
        <p:nvSpPr>
          <p:cNvPr id="29703" name="Rectangle 11"/>
          <p:cNvSpPr>
            <a:spLocks noChangeArrowheads="1"/>
          </p:cNvSpPr>
          <p:nvPr/>
        </p:nvSpPr>
        <p:spPr bwMode="auto">
          <a:xfrm>
            <a:off x="1600200" y="609600"/>
            <a:ext cx="6172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i="1" dirty="0">
                <a:solidFill>
                  <a:schemeClr val="accent1"/>
                </a:solidFill>
              </a:rPr>
              <a:t>Информация об исполнении бюджета за </a:t>
            </a:r>
            <a:r>
              <a:rPr lang="ru-RU" sz="3600" i="1" dirty="0" smtClean="0">
                <a:solidFill>
                  <a:schemeClr val="accent1"/>
                </a:solidFill>
              </a:rPr>
              <a:t>2022 </a:t>
            </a:r>
            <a:r>
              <a:rPr lang="ru-RU" sz="3600" i="1" dirty="0">
                <a:solidFill>
                  <a:schemeClr val="accent1"/>
                </a:solidFill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52227" name="Picture 2" descr="K:\ГО и ЧС\Диск И\ВАСЁК\Новая папка\фото благоустройство\Плотины Земцовского сельского поселения\Пономаревка\P6180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304800"/>
            <a:ext cx="9042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762000" y="457200"/>
            <a:ext cx="7924800" cy="230832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76A3"/>
                </a:solidFill>
              </a:rPr>
              <a:t>Администрация муниципального образования </a:t>
            </a:r>
            <a:r>
              <a:rPr lang="ru-RU" dirty="0" smtClean="0">
                <a:solidFill>
                  <a:srgbClr val="0076A3"/>
                </a:solidFill>
              </a:rPr>
              <a:t>посёлок Добрятино </a:t>
            </a:r>
            <a:r>
              <a:rPr lang="ru-RU" dirty="0">
                <a:solidFill>
                  <a:srgbClr val="0076A3"/>
                </a:solidFill>
              </a:rPr>
              <a:t>(сельское поселение) Гусь-Хрустального района Владимирской области</a:t>
            </a:r>
          </a:p>
          <a:p>
            <a:pPr algn="ctr"/>
            <a:r>
              <a:rPr lang="ru-RU" dirty="0" smtClean="0">
                <a:solidFill>
                  <a:srgbClr val="0076A3"/>
                </a:solidFill>
              </a:rPr>
              <a:t>601580 </a:t>
            </a:r>
            <a:r>
              <a:rPr lang="ru-RU" dirty="0">
                <a:solidFill>
                  <a:srgbClr val="0076A3"/>
                </a:solidFill>
              </a:rPr>
              <a:t>Владимирская область, Гусь-Хрустальный район, </a:t>
            </a:r>
          </a:p>
          <a:p>
            <a:pPr algn="ctr"/>
            <a:r>
              <a:rPr lang="ru-RU" dirty="0">
                <a:solidFill>
                  <a:srgbClr val="0076A3"/>
                </a:solidFill>
              </a:rPr>
              <a:t>п. </a:t>
            </a:r>
            <a:r>
              <a:rPr lang="ru-RU" dirty="0" smtClean="0">
                <a:solidFill>
                  <a:srgbClr val="0076A3"/>
                </a:solidFill>
              </a:rPr>
              <a:t>Добрятино, ул.60 лет Октября,д.10</a:t>
            </a:r>
            <a:endParaRPr lang="ru-RU" dirty="0">
              <a:solidFill>
                <a:srgbClr val="0076A3"/>
              </a:solidFill>
            </a:endParaRPr>
          </a:p>
          <a:p>
            <a:pPr algn="ctr"/>
            <a:r>
              <a:rPr lang="en-US" dirty="0">
                <a:solidFill>
                  <a:srgbClr val="0076A3"/>
                </a:solidFill>
              </a:rPr>
              <a:t>E-mail </a:t>
            </a:r>
            <a:r>
              <a:rPr lang="en-US" dirty="0" smtClean="0"/>
              <a:t>admdobr@mail.ru </a:t>
            </a:r>
            <a:r>
              <a:rPr lang="ru-RU" dirty="0">
                <a:solidFill>
                  <a:srgbClr val="0076A3"/>
                </a:solidFill>
              </a:rPr>
              <a:t>тел. 8(</a:t>
            </a:r>
            <a:r>
              <a:rPr lang="en-US" dirty="0">
                <a:solidFill>
                  <a:srgbClr val="0076A3"/>
                </a:solidFill>
              </a:rPr>
              <a:t>49241</a:t>
            </a:r>
            <a:r>
              <a:rPr lang="ru-RU" dirty="0">
                <a:solidFill>
                  <a:srgbClr val="0076A3"/>
                </a:solidFill>
              </a:rPr>
              <a:t>)</a:t>
            </a:r>
            <a:r>
              <a:rPr lang="en-US" dirty="0" smtClean="0">
                <a:solidFill>
                  <a:srgbClr val="0076A3"/>
                </a:solidFill>
              </a:rPr>
              <a:t>54</a:t>
            </a:r>
            <a:r>
              <a:rPr lang="ru-RU" dirty="0" smtClean="0">
                <a:solidFill>
                  <a:srgbClr val="0076A3"/>
                </a:solidFill>
              </a:rPr>
              <a:t>-</a:t>
            </a:r>
            <a:r>
              <a:rPr lang="en-US" dirty="0" smtClean="0">
                <a:solidFill>
                  <a:srgbClr val="0076A3"/>
                </a:solidFill>
              </a:rPr>
              <a:t>630</a:t>
            </a:r>
            <a:r>
              <a:rPr lang="ru-RU" dirty="0" smtClean="0">
                <a:solidFill>
                  <a:srgbClr val="0076A3"/>
                </a:solidFill>
              </a:rPr>
              <a:t>,</a:t>
            </a:r>
            <a:r>
              <a:rPr lang="en-US" dirty="0" smtClean="0">
                <a:solidFill>
                  <a:srgbClr val="0076A3"/>
                </a:solidFill>
              </a:rPr>
              <a:t> 54</a:t>
            </a:r>
            <a:r>
              <a:rPr lang="ru-RU" dirty="0" smtClean="0">
                <a:solidFill>
                  <a:srgbClr val="0076A3"/>
                </a:solidFill>
              </a:rPr>
              <a:t>-</a:t>
            </a:r>
            <a:r>
              <a:rPr lang="en-US" dirty="0" smtClean="0">
                <a:solidFill>
                  <a:srgbClr val="0076A3"/>
                </a:solidFill>
              </a:rPr>
              <a:t>63</a:t>
            </a:r>
            <a:r>
              <a:rPr lang="ru-RU" dirty="0" smtClean="0">
                <a:solidFill>
                  <a:srgbClr val="0076A3"/>
                </a:solidFill>
              </a:rPr>
              <a:t>7, 5</a:t>
            </a:r>
            <a:r>
              <a:rPr lang="en-US" dirty="0" smtClean="0">
                <a:solidFill>
                  <a:srgbClr val="0076A3"/>
                </a:solidFill>
              </a:rPr>
              <a:t>4</a:t>
            </a:r>
            <a:r>
              <a:rPr lang="ru-RU" dirty="0" smtClean="0">
                <a:solidFill>
                  <a:srgbClr val="0076A3"/>
                </a:solidFill>
              </a:rPr>
              <a:t>-</a:t>
            </a:r>
            <a:r>
              <a:rPr lang="en-US" dirty="0" smtClean="0">
                <a:solidFill>
                  <a:srgbClr val="0076A3"/>
                </a:solidFill>
              </a:rPr>
              <a:t>681</a:t>
            </a:r>
            <a:endParaRPr lang="ru-RU" dirty="0">
              <a:solidFill>
                <a:srgbClr val="0076A3"/>
              </a:solidFill>
            </a:endParaRPr>
          </a:p>
          <a:p>
            <a:pPr algn="ctr"/>
            <a:r>
              <a:rPr lang="ru-RU" dirty="0" smtClean="0">
                <a:solidFill>
                  <a:srgbClr val="0076A3"/>
                </a:solidFill>
              </a:rPr>
              <a:t>Глава </a:t>
            </a:r>
            <a:r>
              <a:rPr lang="ru-RU" dirty="0">
                <a:solidFill>
                  <a:srgbClr val="0076A3"/>
                </a:solidFill>
              </a:rPr>
              <a:t>администрации: </a:t>
            </a:r>
            <a:r>
              <a:rPr lang="ru-RU" dirty="0" err="1" smtClean="0">
                <a:solidFill>
                  <a:srgbClr val="0076A3"/>
                </a:solidFill>
              </a:rPr>
              <a:t>Жарёнов</a:t>
            </a:r>
            <a:r>
              <a:rPr lang="ru-RU" dirty="0" smtClean="0">
                <a:solidFill>
                  <a:srgbClr val="0076A3"/>
                </a:solidFill>
              </a:rPr>
              <a:t> Евгений Иванович</a:t>
            </a:r>
            <a:endParaRPr lang="ru-RU" dirty="0">
              <a:solidFill>
                <a:srgbClr val="0076A3"/>
              </a:solidFill>
            </a:endParaRPr>
          </a:p>
          <a:p>
            <a:pPr algn="ctr"/>
            <a:r>
              <a:rPr lang="ru-RU" dirty="0">
                <a:solidFill>
                  <a:srgbClr val="0076A3"/>
                </a:solidFill>
              </a:rPr>
              <a:t>График </a:t>
            </a:r>
            <a:r>
              <a:rPr lang="ru-RU" dirty="0" smtClean="0">
                <a:solidFill>
                  <a:srgbClr val="0076A3"/>
                </a:solidFill>
              </a:rPr>
              <a:t>работы: пн., вт., ср., чт., пт. с 8:00 </a:t>
            </a:r>
            <a:r>
              <a:rPr lang="ru-RU" dirty="0">
                <a:solidFill>
                  <a:srgbClr val="0076A3"/>
                </a:solidFill>
              </a:rPr>
              <a:t>до </a:t>
            </a:r>
            <a:r>
              <a:rPr lang="ru-RU" dirty="0" smtClean="0">
                <a:solidFill>
                  <a:srgbClr val="0076A3"/>
                </a:solidFill>
              </a:rPr>
              <a:t>17:15;</a:t>
            </a:r>
            <a:endParaRPr lang="ru-RU" dirty="0">
              <a:solidFill>
                <a:srgbClr val="0076A3"/>
              </a:solidFill>
            </a:endParaRPr>
          </a:p>
          <a:p>
            <a:pPr algn="ctr"/>
            <a:r>
              <a:rPr lang="ru-RU" dirty="0" smtClean="0">
                <a:solidFill>
                  <a:srgbClr val="0076A3"/>
                </a:solidFill>
              </a:rPr>
              <a:t> </a:t>
            </a:r>
            <a:r>
              <a:rPr lang="ru-RU" dirty="0">
                <a:solidFill>
                  <a:srgbClr val="0076A3"/>
                </a:solidFill>
              </a:rPr>
              <a:t>перерыв 12:00 до 13:00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utoShape 4"/>
          <p:cNvSpPr>
            <a:spLocks noChangeArrowheads="1"/>
          </p:cNvSpPr>
          <p:nvPr/>
        </p:nvSpPr>
        <p:spPr bwMode="auto">
          <a:xfrm>
            <a:off x="457200" y="1752600"/>
            <a:ext cx="2962275" cy="1008063"/>
          </a:xfrm>
          <a:prstGeom prst="flowChartAlternateProcess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Направления бюджетной</a:t>
            </a:r>
          </a:p>
          <a:p>
            <a:pPr algn="ctr"/>
            <a:r>
              <a:rPr lang="ru-RU"/>
              <a:t>политики</a:t>
            </a:r>
          </a:p>
        </p:txBody>
      </p:sp>
      <p:sp>
        <p:nvSpPr>
          <p:cNvPr id="31746" name="AutoShape 5"/>
          <p:cNvSpPr>
            <a:spLocks noChangeArrowheads="1"/>
          </p:cNvSpPr>
          <p:nvPr/>
        </p:nvSpPr>
        <p:spPr bwMode="auto">
          <a:xfrm>
            <a:off x="3429000" y="1773238"/>
            <a:ext cx="5715000" cy="1008062"/>
          </a:xfrm>
          <a:prstGeom prst="flowChartAlternateProcess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Результаты исполнения по бюджету </a:t>
            </a:r>
          </a:p>
          <a:p>
            <a:pPr algn="ctr"/>
            <a:r>
              <a:rPr lang="ru-RU" dirty="0"/>
              <a:t>муниципального образования </a:t>
            </a:r>
            <a:r>
              <a:rPr lang="ru-RU" dirty="0" smtClean="0"/>
              <a:t>посёлок Добрятино</a:t>
            </a:r>
            <a:endParaRPr lang="ru-RU" dirty="0"/>
          </a:p>
          <a:p>
            <a:pPr algn="ctr"/>
            <a:r>
              <a:rPr lang="ru-RU" dirty="0"/>
              <a:t>(сельского поселения)</a:t>
            </a:r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1692275" y="2781300"/>
            <a:ext cx="936625" cy="5762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1748" name="AutoShape 7"/>
          <p:cNvSpPr>
            <a:spLocks noChangeArrowheads="1"/>
          </p:cNvSpPr>
          <p:nvPr/>
        </p:nvSpPr>
        <p:spPr bwMode="auto">
          <a:xfrm>
            <a:off x="5867400" y="2781300"/>
            <a:ext cx="1008063" cy="5762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1749" name="AutoShape 8"/>
          <p:cNvSpPr>
            <a:spLocks noChangeArrowheads="1"/>
          </p:cNvSpPr>
          <p:nvPr/>
        </p:nvSpPr>
        <p:spPr bwMode="auto">
          <a:xfrm>
            <a:off x="457200" y="3500438"/>
            <a:ext cx="2890838" cy="3097212"/>
          </a:xfrm>
          <a:prstGeom prst="flowChartAlternate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Наращивание налогового</a:t>
            </a:r>
          </a:p>
          <a:p>
            <a:pPr algn="ctr"/>
            <a:r>
              <a:rPr lang="ru-RU"/>
              <a:t>потенциала поселения </a:t>
            </a:r>
          </a:p>
        </p:txBody>
      </p:sp>
      <p:sp>
        <p:nvSpPr>
          <p:cNvPr id="31750" name="AutoShape 9"/>
          <p:cNvSpPr>
            <a:spLocks noChangeArrowheads="1"/>
          </p:cNvSpPr>
          <p:nvPr/>
        </p:nvSpPr>
        <p:spPr bwMode="auto">
          <a:xfrm>
            <a:off x="3419475" y="3500438"/>
            <a:ext cx="5400675" cy="3168650"/>
          </a:xfrm>
          <a:prstGeom prst="flowChartAlternateProcess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Собственные налоговые и неналоговые доходы</a:t>
            </a:r>
          </a:p>
          <a:p>
            <a:pPr algn="ctr"/>
            <a:r>
              <a:rPr lang="ru-RU" dirty="0"/>
              <a:t>поселения исполнены в сумме</a:t>
            </a:r>
          </a:p>
          <a:p>
            <a:pPr algn="ctr"/>
            <a:r>
              <a:rPr lang="ru-RU" dirty="0" smtClean="0"/>
              <a:t>2 863,0 тыс</a:t>
            </a:r>
            <a:r>
              <a:rPr lang="ru-RU" dirty="0"/>
              <a:t>. рублей или </a:t>
            </a:r>
            <a:r>
              <a:rPr lang="ru-RU" dirty="0" smtClean="0"/>
              <a:t>100,1 </a:t>
            </a:r>
            <a:r>
              <a:rPr lang="ru-RU" dirty="0"/>
              <a:t>% к годовому плану.</a:t>
            </a:r>
          </a:p>
          <a:p>
            <a:pPr algn="ctr"/>
            <a:r>
              <a:rPr lang="ru-RU" dirty="0"/>
              <a:t>Полученный объем выше</a:t>
            </a:r>
          </a:p>
          <a:p>
            <a:pPr algn="ctr"/>
            <a:r>
              <a:rPr lang="ru-RU" dirty="0"/>
              <a:t>уровня </a:t>
            </a:r>
            <a:r>
              <a:rPr lang="ru-RU" dirty="0" smtClean="0"/>
              <a:t>2021 года </a:t>
            </a:r>
            <a:r>
              <a:rPr lang="ru-RU" dirty="0"/>
              <a:t>на </a:t>
            </a:r>
            <a:r>
              <a:rPr lang="ru-RU" dirty="0" smtClean="0"/>
              <a:t>365,1 </a:t>
            </a:r>
            <a:r>
              <a:rPr lang="ru-RU" dirty="0"/>
              <a:t>тыс. рублей.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/>
              <a:t>  </a:t>
            </a:r>
          </a:p>
        </p:txBody>
      </p:sp>
      <p:sp>
        <p:nvSpPr>
          <p:cNvPr id="31751" name="Rectangle 10"/>
          <p:cNvSpPr>
            <a:spLocks noChangeArrowheads="1"/>
          </p:cNvSpPr>
          <p:nvPr/>
        </p:nvSpPr>
        <p:spPr bwMode="auto">
          <a:xfrm>
            <a:off x="457200" y="304800"/>
            <a:ext cx="838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 dirty="0">
                <a:solidFill>
                  <a:schemeClr val="accent1"/>
                </a:solidFill>
                <a:latin typeface="Calibri" pitchFamily="34" charset="0"/>
              </a:rPr>
              <a:t>Реализация утвержденных администрацией </a:t>
            </a:r>
            <a:r>
              <a:rPr lang="ru-RU" sz="2000" i="1" dirty="0" smtClean="0">
                <a:solidFill>
                  <a:schemeClr val="accent1"/>
                </a:solidFill>
                <a:latin typeface="Calibri" pitchFamily="34" charset="0"/>
              </a:rPr>
              <a:t>посёлка Добрятино (сельское </a:t>
            </a:r>
            <a:r>
              <a:rPr lang="ru-RU" sz="2000" i="1" dirty="0">
                <a:solidFill>
                  <a:schemeClr val="accent1"/>
                </a:solidFill>
                <a:latin typeface="Calibri" pitchFamily="34" charset="0"/>
              </a:rPr>
              <a:t>поселение)Гусь-Хрустального района Владимирской области основных направлений бюджетной и налоговой политики в </a:t>
            </a:r>
            <a:r>
              <a:rPr lang="ru-RU" sz="2000" i="1" dirty="0" smtClean="0">
                <a:solidFill>
                  <a:schemeClr val="accent1"/>
                </a:solidFill>
                <a:latin typeface="Calibri" pitchFamily="34" charset="0"/>
              </a:rPr>
              <a:t>2022 </a:t>
            </a:r>
            <a:r>
              <a:rPr lang="ru-RU" sz="2000" i="1" dirty="0">
                <a:solidFill>
                  <a:schemeClr val="accent1"/>
                </a:solidFill>
                <a:latin typeface="Calibri" pitchFamily="34" charset="0"/>
              </a:rPr>
              <a:t>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2141" name="Group 6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814072"/>
              </p:ext>
            </p:extLst>
          </p:nvPr>
        </p:nvGraphicFramePr>
        <p:xfrm>
          <a:off x="457200" y="1524000"/>
          <a:ext cx="8229600" cy="4876801"/>
        </p:xfrm>
        <a:graphic>
          <a:graphicData uri="http://schemas.openxmlformats.org/drawingml/2006/table">
            <a:tbl>
              <a:tblPr/>
              <a:tblGrid>
                <a:gridCol w="2362200"/>
                <a:gridCol w="2362200"/>
                <a:gridCol w="2286000"/>
                <a:gridCol w="1219200"/>
              </a:tblGrid>
              <a:tr h="1073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План 2022 года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(с учетом внесенных изменений)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Исполнение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Доходы, тыс.рублей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D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44 788,9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D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44 791,2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D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5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Расходы, тыс.рублей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44 788,9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44 707,3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Дефицит (-),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Профицит (+) , тыс.рублей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6" name="Rectangle 30"/>
          <p:cNvSpPr>
            <a:spLocks noChangeArrowheads="1"/>
          </p:cNvSpPr>
          <p:nvPr/>
        </p:nvSpPr>
        <p:spPr bwMode="auto">
          <a:xfrm>
            <a:off x="457200" y="304800"/>
            <a:ext cx="838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 dirty="0">
                <a:solidFill>
                  <a:schemeClr val="tx2"/>
                </a:solidFill>
                <a:latin typeface="Calibri" pitchFamily="34" charset="0"/>
              </a:rPr>
              <a:t>Показатели исполнения бюджета муниципального образования поселок Уршельский (сельское поселение) Гусь-Хрустального района Владимирской области за </a:t>
            </a:r>
            <a:r>
              <a:rPr lang="ru-RU" sz="2000" i="1" dirty="0" smtClean="0">
                <a:solidFill>
                  <a:schemeClr val="tx2"/>
                </a:solidFill>
                <a:latin typeface="Calibri" pitchFamily="34" charset="0"/>
              </a:rPr>
              <a:t>2022 </a:t>
            </a:r>
            <a:r>
              <a:rPr lang="ru-RU" sz="2000" i="1" dirty="0">
                <a:solidFill>
                  <a:schemeClr val="tx2"/>
                </a:solidFill>
                <a:latin typeface="Calibri" pitchFamily="34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377" y="171450"/>
            <a:ext cx="7851648" cy="381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smtClean="0">
                <a:solidFill>
                  <a:schemeClr val="tx1"/>
                </a:solidFill>
              </a:rPr>
              <a:t>Выполнение  доходов по группам налогов: </a:t>
            </a:r>
            <a:endParaRPr lang="ru-RU" sz="3000">
              <a:solidFill>
                <a:schemeClr val="tx1"/>
              </a:solidFill>
            </a:endParaRPr>
          </a:p>
        </p:txBody>
      </p:sp>
      <p:graphicFrame>
        <p:nvGraphicFramePr>
          <p:cNvPr id="34928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185784"/>
              </p:ext>
            </p:extLst>
          </p:nvPr>
        </p:nvGraphicFramePr>
        <p:xfrm>
          <a:off x="457200" y="604838"/>
          <a:ext cx="8153400" cy="5931859"/>
        </p:xfrm>
        <a:graphic>
          <a:graphicData uri="http://schemas.openxmlformats.org/drawingml/2006/table">
            <a:tbl>
              <a:tblPr/>
              <a:tblGrid>
                <a:gridCol w="3721100"/>
                <a:gridCol w="1339850"/>
                <a:gridCol w="1546225"/>
                <a:gridCol w="1546225"/>
              </a:tblGrid>
              <a:tr h="1571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статьи доходов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2 860,7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2 863,0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1 562,0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1 562,6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 в том числе: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957,1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958,1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налог на имущество физических лиц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67,0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67,3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земельный налог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890,1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890,8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224,7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225,1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ДОХОДЫ ОТ ОКАЗАНИЯ ПЛАТНЫХ УСЛУГ (РАБОТ) И КОМПЕНСАЦИИ ЗАТРАТ ГОСУДАРСТВА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94,5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94,7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41 928,2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41 928,2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5 440,0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5 440,0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Субсидии бюджетам сельских поселений, прочие субсидии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28 456,6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28 456,6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 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286,8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286,8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7 767,7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7 767,7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ПРОЧИЕ БЕЗВОЗМЕЗДНЫЕ ПОСТУПЛЕНИЯ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0F7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C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-22,9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C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-22,9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C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CEFF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44 788,9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44 791,2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"/>
            <a:ext cx="8569325" cy="6008688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1800" b="1" dirty="0" smtClean="0">
              <a:latin typeface="Albertus Extra Bold"/>
            </a:endParaRPr>
          </a:p>
          <a:p>
            <a:pPr algn="ctr" eaLnBrk="1" hangingPunct="1">
              <a:buFontTx/>
              <a:buNone/>
            </a:pPr>
            <a:r>
              <a:rPr lang="ru-RU" sz="1800" b="1" dirty="0" smtClean="0">
                <a:latin typeface="Albertus Extra Bold"/>
              </a:rPr>
              <a:t>Объем налоговых и неналоговых доходов бюджета </a:t>
            </a:r>
          </a:p>
          <a:p>
            <a:pPr algn="ctr" eaLnBrk="1" hangingPunct="1">
              <a:buFontTx/>
              <a:buNone/>
            </a:pPr>
            <a:r>
              <a:rPr lang="ru-RU" sz="1800" b="1" dirty="0" smtClean="0">
                <a:latin typeface="Albertus Extra Bold"/>
              </a:rPr>
              <a:t>муниципального образования посёлок Добрятино (сельское поселение) Гусь-Хрустального района Владимирской области в 2022 году </a:t>
            </a:r>
          </a:p>
          <a:p>
            <a:pPr algn="ctr" eaLnBrk="1" hangingPunct="1">
              <a:buFontTx/>
              <a:buNone/>
            </a:pPr>
            <a:r>
              <a:rPr lang="ru-RU" sz="1800" b="1" dirty="0" smtClean="0">
                <a:latin typeface="Albertus Extra Bold"/>
              </a:rPr>
              <a:t>составил 2 863,0 тыс. рублей</a:t>
            </a:r>
          </a:p>
          <a:p>
            <a:pPr eaLnBrk="1" hangingPunct="1">
              <a:buFontTx/>
              <a:buNone/>
            </a:pPr>
            <a:endParaRPr lang="ru-RU" sz="1800" b="1" dirty="0" smtClean="0">
              <a:solidFill>
                <a:srgbClr val="0033CC"/>
              </a:solidFill>
              <a:latin typeface="Albertus Extra Bold"/>
            </a:endParaRPr>
          </a:p>
        </p:txBody>
      </p:sp>
      <p:sp>
        <p:nvSpPr>
          <p:cNvPr id="35842" name="AutoShape 4"/>
          <p:cNvSpPr>
            <a:spLocks noChangeArrowheads="1"/>
          </p:cNvSpPr>
          <p:nvPr/>
        </p:nvSpPr>
        <p:spPr bwMode="auto">
          <a:xfrm>
            <a:off x="3995738" y="2286000"/>
            <a:ext cx="4691062" cy="433388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Налог на доходы физических лиц – </a:t>
            </a:r>
            <a:r>
              <a:rPr lang="ru-RU" dirty="0" smtClean="0"/>
              <a:t>1 562,6</a:t>
            </a:r>
            <a:endParaRPr lang="ru-RU" dirty="0"/>
          </a:p>
        </p:txBody>
      </p:sp>
      <p:sp>
        <p:nvSpPr>
          <p:cNvPr id="35843" name="AutoShape 6"/>
          <p:cNvSpPr>
            <a:spLocks noChangeArrowheads="1"/>
          </p:cNvSpPr>
          <p:nvPr/>
        </p:nvSpPr>
        <p:spPr bwMode="auto">
          <a:xfrm>
            <a:off x="4038600" y="3048000"/>
            <a:ext cx="4681538" cy="457200"/>
          </a:xfrm>
          <a:prstGeom prst="flowChartAlternate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Налоги на имущество – </a:t>
            </a:r>
            <a:r>
              <a:rPr lang="ru-RU" dirty="0" smtClean="0"/>
              <a:t>958,1</a:t>
            </a:r>
            <a:endParaRPr lang="ru-RU" dirty="0"/>
          </a:p>
        </p:txBody>
      </p:sp>
      <p:sp>
        <p:nvSpPr>
          <p:cNvPr id="35844" name="AutoShape 7"/>
          <p:cNvSpPr>
            <a:spLocks noChangeArrowheads="1"/>
          </p:cNvSpPr>
          <p:nvPr/>
        </p:nvSpPr>
        <p:spPr bwMode="auto">
          <a:xfrm>
            <a:off x="3986212" y="3810000"/>
            <a:ext cx="4691063" cy="381000"/>
          </a:xfrm>
          <a:prstGeom prst="flowChartAlternateProcess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Государственная пошлина – </a:t>
            </a:r>
            <a:r>
              <a:rPr lang="ru-RU" dirty="0" smtClean="0"/>
              <a:t>16,7</a:t>
            </a:r>
            <a:endParaRPr lang="ru-RU" dirty="0"/>
          </a:p>
        </p:txBody>
      </p:sp>
      <p:sp>
        <p:nvSpPr>
          <p:cNvPr id="35845" name="AutoShape 8"/>
          <p:cNvSpPr>
            <a:spLocks noChangeArrowheads="1"/>
          </p:cNvSpPr>
          <p:nvPr/>
        </p:nvSpPr>
        <p:spPr bwMode="auto">
          <a:xfrm>
            <a:off x="3995738" y="4495800"/>
            <a:ext cx="4681537" cy="457200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Неналоговые доходы – </a:t>
            </a:r>
            <a:r>
              <a:rPr lang="ru-RU" dirty="0" smtClean="0"/>
              <a:t>325,6</a:t>
            </a:r>
            <a:endParaRPr lang="ru-RU" dirty="0"/>
          </a:p>
        </p:txBody>
      </p:sp>
      <p:sp>
        <p:nvSpPr>
          <p:cNvPr id="35846" name="AutoShape 9"/>
          <p:cNvSpPr>
            <a:spLocks noChangeArrowheads="1"/>
          </p:cNvSpPr>
          <p:nvPr/>
        </p:nvSpPr>
        <p:spPr bwMode="auto">
          <a:xfrm rot="-2455135">
            <a:off x="1096963" y="1352550"/>
            <a:ext cx="1943100" cy="5472113"/>
          </a:xfrm>
          <a:prstGeom prst="curvedRightArrow">
            <a:avLst>
              <a:gd name="adj1" fmla="val 56324"/>
              <a:gd name="adj2" fmla="val 112647"/>
              <a:gd name="adj3" fmla="val 33333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001730"/>
              </p:ext>
            </p:extLst>
          </p:nvPr>
        </p:nvGraphicFramePr>
        <p:xfrm>
          <a:off x="584200" y="17272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  <a:ln>
            <a:solidFill>
              <a:srgbClr val="FFFF00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 </a:t>
            </a:r>
            <a:r>
              <a:rPr lang="ru-RU" sz="2200" smtClean="0"/>
              <a:t>БЕЗВОЗМЕЗДНЫЕ ПОСТУПЛЕНИЯ ОТ ДРУГИХ БЮДЖЕТОВ БЮДЖЕТНОЙ СИСТЕМЫ РОССИЙСКОЙ ФЕДЕРАЦИИ</a:t>
            </a:r>
            <a:endParaRPr lang="ru-RU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Анализ исполнения расходов</a:t>
            </a:r>
          </a:p>
          <a:p>
            <a:pPr eaLnBrk="0" hangingPunct="0"/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063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692063"/>
              </p:ext>
            </p:extLst>
          </p:nvPr>
        </p:nvGraphicFramePr>
        <p:xfrm>
          <a:off x="609600" y="381000"/>
          <a:ext cx="8077200" cy="6568757"/>
        </p:xfrm>
        <a:graphic>
          <a:graphicData uri="http://schemas.openxmlformats.org/drawingml/2006/table">
            <a:tbl>
              <a:tblPr/>
              <a:tblGrid>
                <a:gridCol w="4038600"/>
                <a:gridCol w="1254125"/>
                <a:gridCol w="1392238"/>
                <a:gridCol w="1392237"/>
              </a:tblGrid>
              <a:tr h="165100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статьи доходов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340" marR="5034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5 527,4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5 445,8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0F7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2 609,2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2 609,2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0F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2 918,2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2 836,6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0F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253,1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253,1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253,1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253,1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ПРАВОХРАНИТЕЛЬНАЯ ДЕЯТЕЛЬНОСТЬ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58,0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58,0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58,0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58,0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95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1 913,7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1 913,7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1 862,7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1 862,7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51,0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51,0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2 762,4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2 762,4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40,3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40,3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382,4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382,4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2 339,7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2 339,7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 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34 147,0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34 147,0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32 868,9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32 868,9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Другие вопросы в области культуры, кинематографии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1 278,1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1 278,1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</a:tr>
              <a:tr h="2952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116,3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116,3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116,3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116,3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44 788,9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44 707,3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/>
          </p:cNvSpPr>
          <p:nvPr>
            <p:ph idx="1"/>
          </p:nvPr>
        </p:nvSpPr>
        <p:spPr>
          <a:xfrm>
            <a:off x="2286000" y="990600"/>
            <a:ext cx="6629400" cy="6172200"/>
          </a:xfrm>
          <a:solidFill>
            <a:srgbClr val="00FFFF"/>
          </a:solidFill>
        </p:spPr>
        <p:txBody>
          <a:bodyPr/>
          <a:lstStyle/>
          <a:p>
            <a:pPr algn="just" eaLnBrk="1" hangingPunct="1">
              <a:lnSpc>
                <a:spcPct val="60000"/>
              </a:lnSpc>
              <a:buFont typeface="Wingdings 2" pitchFamily="18" charset="2"/>
              <a:buNone/>
            </a:pPr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</a:rPr>
              <a:t>           </a:t>
            </a:r>
          </a:p>
          <a:p>
            <a:pPr algn="ctr" eaLnBrk="1" hangingPunct="1">
              <a:lnSpc>
                <a:spcPct val="60000"/>
              </a:lnSpc>
              <a:buFont typeface="Wingdings 2" pitchFamily="18" charset="2"/>
              <a:buNone/>
            </a:pPr>
            <a:r>
              <a:rPr lang="ru-RU" sz="1400" b="1" i="1" dirty="0" smtClean="0">
                <a:solidFill>
                  <a:srgbClr val="0076A3"/>
                </a:solidFill>
                <a:latin typeface="Times New Roman" pitchFamily="18" charset="0"/>
              </a:rPr>
              <a:t>    </a:t>
            </a:r>
            <a:r>
              <a:rPr lang="ru-RU" sz="1200" b="1" i="1" dirty="0" smtClean="0">
                <a:latin typeface="Times New Roman" pitchFamily="18" charset="0"/>
              </a:rPr>
              <a:t>За 2022 год расходы на общегосударственные вопросы составили 5 445,7 тыс. рублей, или 98,5 % от плановых назначений</a:t>
            </a:r>
            <a:r>
              <a:rPr lang="ru-RU" sz="1400" i="1" dirty="0" smtClean="0">
                <a:solidFill>
                  <a:srgbClr val="0076A3"/>
                </a:solidFill>
                <a:latin typeface="Times New Roman" pitchFamily="18" charset="0"/>
              </a:rPr>
              <a:t>.</a:t>
            </a:r>
            <a:r>
              <a:rPr lang="ru-RU" sz="1400" b="1" i="1" dirty="0" smtClean="0">
                <a:solidFill>
                  <a:srgbClr val="0076A3"/>
                </a:solidFill>
                <a:latin typeface="Times New Roman" pitchFamily="18" charset="0"/>
              </a:rPr>
              <a:t> </a:t>
            </a:r>
          </a:p>
          <a:p>
            <a:r>
              <a:rPr lang="ru-RU" sz="1200" dirty="0"/>
              <a:t>Расходы на муниципальное управление составили </a:t>
            </a:r>
            <a:r>
              <a:rPr lang="ru-RU" sz="1200" dirty="0" smtClean="0"/>
              <a:t>2 609,2 тыс. рублей </a:t>
            </a:r>
            <a:r>
              <a:rPr lang="ru-RU" sz="1200" dirty="0"/>
              <a:t>или </a:t>
            </a:r>
            <a:r>
              <a:rPr lang="ru-RU" sz="1200" dirty="0" smtClean="0"/>
              <a:t>5,8% </a:t>
            </a:r>
            <a:r>
              <a:rPr lang="ru-RU" sz="1200" dirty="0"/>
              <a:t>от всех расходов. Из них на заработную плату муниципальных служащих израсходовано </a:t>
            </a:r>
            <a:r>
              <a:rPr lang="ru-RU" sz="1200" dirty="0" smtClean="0"/>
              <a:t>2 441,6 </a:t>
            </a:r>
            <a:r>
              <a:rPr lang="ru-RU" sz="1200" dirty="0" err="1" smtClean="0"/>
              <a:t>тыс.рублей</a:t>
            </a:r>
            <a:r>
              <a:rPr lang="ru-RU" sz="1200" dirty="0"/>
              <a:t>, в </a:t>
            </a:r>
            <a:r>
              <a:rPr lang="ru-RU" sz="1200" dirty="0" err="1"/>
              <a:t>т.ч</a:t>
            </a:r>
            <a:r>
              <a:rPr lang="ru-RU" sz="1200" dirty="0"/>
              <a:t>. начисления на оплату труда </a:t>
            </a:r>
            <a:r>
              <a:rPr lang="ru-RU" sz="1200" dirty="0" smtClean="0"/>
              <a:t>-563,8 </a:t>
            </a:r>
            <a:r>
              <a:rPr lang="ru-RU" sz="1200" dirty="0"/>
              <a:t>тыс</a:t>
            </a:r>
            <a:r>
              <a:rPr lang="ru-RU" sz="1200" dirty="0" smtClean="0"/>
              <a:t>. рублей </a:t>
            </a:r>
            <a:r>
              <a:rPr lang="ru-RU" sz="1200" dirty="0"/>
              <a:t>и </a:t>
            </a:r>
            <a:r>
              <a:rPr lang="ru-RU" sz="1200" dirty="0" smtClean="0"/>
              <a:t>167,6,0 </a:t>
            </a:r>
            <a:r>
              <a:rPr lang="ru-RU" sz="1200" dirty="0"/>
              <a:t>тыс</a:t>
            </a:r>
            <a:r>
              <a:rPr lang="ru-RU" sz="1200" dirty="0" smtClean="0"/>
              <a:t>. рублей </a:t>
            </a:r>
            <a:r>
              <a:rPr lang="ru-RU" sz="1200" dirty="0"/>
              <a:t>на приобретение канцелярских товаров, обучение муниципальных служащих, оплаты сотовой связи, заправки картриджей. Норматив формирования расходов на содержание органов местного самоуправления, утвержденных постановлением администрации района от </a:t>
            </a:r>
            <a:r>
              <a:rPr lang="en-US" sz="1200" dirty="0" smtClean="0"/>
              <a:t>30.12.20</a:t>
            </a:r>
            <a:r>
              <a:rPr lang="ru-RU" sz="1200" dirty="0" smtClean="0"/>
              <a:t>21</a:t>
            </a:r>
            <a:r>
              <a:rPr lang="en-US" sz="1200" dirty="0" smtClean="0"/>
              <a:t> </a:t>
            </a:r>
            <a:r>
              <a:rPr lang="en-US" sz="1200" dirty="0"/>
              <a:t>№ </a:t>
            </a:r>
            <a:r>
              <a:rPr lang="en-US" sz="1200" dirty="0" smtClean="0"/>
              <a:t>1</a:t>
            </a:r>
            <a:r>
              <a:rPr lang="ru-RU" sz="1200" dirty="0" smtClean="0"/>
              <a:t>367</a:t>
            </a:r>
            <a:r>
              <a:rPr lang="en-US" sz="1200" dirty="0" smtClean="0"/>
              <a:t> </a:t>
            </a:r>
            <a:r>
              <a:rPr lang="en-US" sz="1200" dirty="0"/>
              <a:t>«О </a:t>
            </a:r>
            <a:r>
              <a:rPr lang="en-US" sz="1200" dirty="0" err="1"/>
              <a:t>нормативах</a:t>
            </a:r>
            <a:r>
              <a:rPr lang="en-US" sz="1200" dirty="0"/>
              <a:t> </a:t>
            </a:r>
            <a:r>
              <a:rPr lang="en-US" sz="1200" dirty="0" err="1"/>
              <a:t>формирования</a:t>
            </a:r>
            <a:r>
              <a:rPr lang="en-US" sz="1200" dirty="0"/>
              <a:t> </a:t>
            </a:r>
            <a:r>
              <a:rPr lang="en-US" sz="1200" dirty="0" err="1"/>
              <a:t>расходов</a:t>
            </a:r>
            <a:r>
              <a:rPr lang="en-US" sz="1200" dirty="0"/>
              <a:t> </a:t>
            </a:r>
            <a:r>
              <a:rPr lang="en-US" sz="1200" dirty="0" err="1"/>
              <a:t>на</a:t>
            </a:r>
            <a:r>
              <a:rPr lang="en-US" sz="1200" dirty="0"/>
              <a:t> </a:t>
            </a:r>
            <a:r>
              <a:rPr lang="en-US" sz="1200" dirty="0" err="1"/>
              <a:t>содержание</a:t>
            </a:r>
            <a:r>
              <a:rPr lang="en-US" sz="1200" dirty="0"/>
              <a:t> </a:t>
            </a:r>
            <a:r>
              <a:rPr lang="en-US" sz="1200" dirty="0" err="1"/>
              <a:t>органов</a:t>
            </a:r>
            <a:r>
              <a:rPr lang="en-US" sz="1200" dirty="0"/>
              <a:t> </a:t>
            </a:r>
            <a:r>
              <a:rPr lang="en-US" sz="1200" dirty="0" err="1"/>
              <a:t>местного</a:t>
            </a:r>
            <a:r>
              <a:rPr lang="en-US" sz="1200" dirty="0"/>
              <a:t> </a:t>
            </a:r>
            <a:r>
              <a:rPr lang="en-US" sz="1200" dirty="0" err="1"/>
              <a:t>самоуправления</a:t>
            </a:r>
            <a:r>
              <a:rPr lang="en-US" sz="1200" dirty="0"/>
              <a:t> </a:t>
            </a:r>
            <a:r>
              <a:rPr lang="en-US" sz="1200" dirty="0" err="1"/>
              <a:t>муниципальных</a:t>
            </a:r>
            <a:r>
              <a:rPr lang="en-US" sz="1200" dirty="0"/>
              <a:t> </a:t>
            </a:r>
            <a:r>
              <a:rPr lang="en-US" sz="1200" dirty="0" err="1"/>
              <a:t>образований</a:t>
            </a:r>
            <a:r>
              <a:rPr lang="en-US" sz="1200" dirty="0"/>
              <a:t> (</a:t>
            </a:r>
            <a:r>
              <a:rPr lang="en-US" sz="1200" dirty="0" err="1"/>
              <a:t>поселений</a:t>
            </a:r>
            <a:r>
              <a:rPr lang="en-US" sz="1200" dirty="0"/>
              <a:t>) </a:t>
            </a:r>
            <a:r>
              <a:rPr lang="en-US" sz="1200" dirty="0" err="1"/>
              <a:t>Гусь-Хрустального</a:t>
            </a:r>
            <a:r>
              <a:rPr lang="en-US" sz="1200" dirty="0"/>
              <a:t> </a:t>
            </a:r>
            <a:r>
              <a:rPr lang="en-US" sz="1200" dirty="0" err="1"/>
              <a:t>района</a:t>
            </a:r>
            <a:r>
              <a:rPr lang="en-US" sz="1200" dirty="0"/>
              <a:t> и </a:t>
            </a:r>
            <a:r>
              <a:rPr lang="en-US" sz="1200" dirty="0" err="1"/>
              <a:t>установлении</a:t>
            </a:r>
            <a:r>
              <a:rPr lang="en-US" sz="1200" dirty="0"/>
              <a:t> </a:t>
            </a:r>
            <a:r>
              <a:rPr lang="en-US" sz="1200" dirty="0" err="1"/>
              <a:t>общего</a:t>
            </a:r>
            <a:r>
              <a:rPr lang="en-US" sz="1200" dirty="0"/>
              <a:t> </a:t>
            </a:r>
            <a:r>
              <a:rPr lang="en-US" sz="1200" dirty="0" err="1"/>
              <a:t>условия</a:t>
            </a:r>
            <a:r>
              <a:rPr lang="en-US" sz="1200" dirty="0"/>
              <a:t> </a:t>
            </a:r>
            <a:r>
              <a:rPr lang="en-US" sz="1200" dirty="0" err="1"/>
              <a:t>предоставления</a:t>
            </a:r>
            <a:r>
              <a:rPr lang="en-US" sz="1200" dirty="0"/>
              <a:t> </a:t>
            </a:r>
            <a:r>
              <a:rPr lang="en-US" sz="1200" dirty="0" err="1"/>
              <a:t>межбюджетных</a:t>
            </a:r>
            <a:r>
              <a:rPr lang="en-US" sz="1200" dirty="0"/>
              <a:t> </a:t>
            </a:r>
            <a:r>
              <a:rPr lang="en-US" sz="1200" dirty="0" err="1"/>
              <a:t>трансфертов</a:t>
            </a:r>
            <a:r>
              <a:rPr lang="en-US" sz="1200" dirty="0"/>
              <a:t> </a:t>
            </a:r>
            <a:r>
              <a:rPr lang="en-US" sz="1200" dirty="0" err="1"/>
              <a:t>из</a:t>
            </a:r>
            <a:r>
              <a:rPr lang="en-US" sz="1200" dirty="0"/>
              <a:t> </a:t>
            </a:r>
            <a:r>
              <a:rPr lang="en-US" sz="1200" dirty="0" err="1"/>
              <a:t>бюджета</a:t>
            </a:r>
            <a:r>
              <a:rPr lang="en-US" sz="1200" dirty="0"/>
              <a:t> </a:t>
            </a:r>
            <a:r>
              <a:rPr lang="en-US" sz="1200" dirty="0" err="1" smtClean="0"/>
              <a:t>муниципального</a:t>
            </a:r>
            <a:r>
              <a:rPr lang="ru-RU" sz="1200" dirty="0"/>
              <a:t> </a:t>
            </a:r>
            <a:r>
              <a:rPr lang="en-US" sz="1200" dirty="0" err="1" smtClean="0"/>
              <a:t>района</a:t>
            </a:r>
            <a:r>
              <a:rPr lang="en-US" sz="1200" dirty="0" smtClean="0"/>
              <a:t> </a:t>
            </a:r>
            <a:r>
              <a:rPr lang="en-US" sz="1200" dirty="0" err="1"/>
              <a:t>на</a:t>
            </a:r>
            <a:r>
              <a:rPr lang="en-US" sz="1200" dirty="0"/>
              <a:t> </a:t>
            </a:r>
            <a:r>
              <a:rPr lang="en-US" sz="1200" dirty="0" smtClean="0"/>
              <a:t>202</a:t>
            </a:r>
            <a:r>
              <a:rPr lang="ru-RU" sz="1200" dirty="0" smtClean="0"/>
              <a:t>2</a:t>
            </a:r>
            <a:r>
              <a:rPr lang="en-US" sz="1200" dirty="0" smtClean="0"/>
              <a:t> </a:t>
            </a:r>
            <a:r>
              <a:rPr lang="en-US" sz="1200" dirty="0" err="1" smtClean="0"/>
              <a:t>год</a:t>
            </a:r>
            <a:r>
              <a:rPr lang="ru-RU" sz="1200" dirty="0" smtClean="0"/>
              <a:t>» </a:t>
            </a:r>
            <a:r>
              <a:rPr lang="ru-RU" sz="1200" dirty="0"/>
              <a:t>составляет </a:t>
            </a:r>
            <a:r>
              <a:rPr lang="ru-RU" sz="1200" dirty="0" smtClean="0"/>
              <a:t>17,44, </a:t>
            </a:r>
            <a:r>
              <a:rPr lang="ru-RU" sz="1200" dirty="0"/>
              <a:t>исполнение за </a:t>
            </a:r>
            <a:r>
              <a:rPr lang="ru-RU" sz="1200" dirty="0" smtClean="0"/>
              <a:t>2022 </a:t>
            </a:r>
            <a:r>
              <a:rPr lang="ru-RU" sz="1200" dirty="0"/>
              <a:t>год </a:t>
            </a:r>
            <a:r>
              <a:rPr lang="ru-RU" sz="1200" dirty="0" smtClean="0"/>
              <a:t>-5,66.</a:t>
            </a:r>
            <a:endParaRPr lang="ru-RU" sz="1200" dirty="0"/>
          </a:p>
          <a:p>
            <a:r>
              <a:rPr lang="ru-RU" sz="1200" dirty="0" smtClean="0"/>
              <a:t>Расходы </a:t>
            </a:r>
            <a:r>
              <a:rPr lang="ru-RU" sz="1200" dirty="0"/>
              <a:t>на общегосударственные вопросы </a:t>
            </a:r>
            <a:r>
              <a:rPr lang="ru-RU" sz="1200" b="1" dirty="0"/>
              <a:t>(раздел «0113») </a:t>
            </a:r>
            <a:r>
              <a:rPr lang="ru-RU" sz="1200" dirty="0"/>
              <a:t>за </a:t>
            </a:r>
            <a:r>
              <a:rPr lang="ru-RU" sz="1200" dirty="0" smtClean="0"/>
              <a:t>2022 </a:t>
            </a:r>
            <a:r>
              <a:rPr lang="ru-RU" sz="1200" dirty="0"/>
              <a:t>год составили </a:t>
            </a:r>
            <a:r>
              <a:rPr lang="ru-RU" sz="1200" dirty="0" smtClean="0"/>
              <a:t>2 836,6 тыс. рублей (6,3% </a:t>
            </a:r>
            <a:r>
              <a:rPr lang="ru-RU" sz="1200" dirty="0"/>
              <a:t>от суммы всех расходов). В состав данных расходов входят:</a:t>
            </a:r>
          </a:p>
          <a:p>
            <a:r>
              <a:rPr lang="ru-RU" sz="1200" dirty="0"/>
              <a:t>- расходы на обеспечение функций органов местного самоуправлении, согласно Соглашению о передаче осуществления части своих полномочий администрацией муниципального образования поселок Добрятино (сельское поселение) администрации муниципального образования Гусь-Хрустальный район (муниципальный район) №3 от </a:t>
            </a:r>
            <a:r>
              <a:rPr lang="ru-RU" sz="1200" dirty="0" smtClean="0"/>
              <a:t>29.10.2019 </a:t>
            </a:r>
            <a:r>
              <a:rPr lang="ru-RU" sz="1200" dirty="0"/>
              <a:t>в сумме </a:t>
            </a:r>
            <a:r>
              <a:rPr lang="ru-RU" sz="1200" dirty="0" smtClean="0"/>
              <a:t>40,6 тыс. рублей</a:t>
            </a:r>
            <a:r>
              <a:rPr lang="ru-RU" sz="1200" dirty="0"/>
              <a:t>;</a:t>
            </a:r>
          </a:p>
          <a:p>
            <a:r>
              <a:rPr lang="ru-RU" sz="1200" dirty="0"/>
              <a:t>- обеспечение деятельности (оказание услуг) муниципальных учреждений  в сумме 2 </a:t>
            </a:r>
            <a:r>
              <a:rPr lang="ru-RU" sz="1200" dirty="0" smtClean="0"/>
              <a:t>728,1 </a:t>
            </a:r>
            <a:r>
              <a:rPr lang="ru-RU" sz="1200" dirty="0"/>
              <a:t>тыс. рублей, которые направлены на обеспечение деятельности отдела по работе с населением, организационно- правовым, земельным и социальным вопросам. Из них выплаты по заработной плате с начислениями составили </a:t>
            </a:r>
            <a:r>
              <a:rPr lang="ru-RU" sz="1200" dirty="0" smtClean="0"/>
              <a:t>1 924,8тыс</a:t>
            </a:r>
            <a:r>
              <a:rPr lang="ru-RU" sz="1200" dirty="0"/>
              <a:t>. рублей, а так же прочие расходы  в </a:t>
            </a:r>
            <a:r>
              <a:rPr lang="ru-RU" sz="1200" dirty="0" smtClean="0"/>
              <a:t>сумме 803,3 тыс</a:t>
            </a:r>
            <a:r>
              <a:rPr lang="ru-RU" sz="1200" dirty="0"/>
              <a:t>. рублей, к которым относятся приобретение бензина и прочих материальных запасов, канцелярских и хозяйственных товаров, оплата коммунальных услуг (электроэнергия, газовое отопление, водоснабжение, вывоз ТБО), оплата связи, ремонт и запчасти для ВАЗ «Нива- Шевроле», уплаты налогов;</a:t>
            </a:r>
          </a:p>
          <a:p>
            <a:r>
              <a:rPr lang="ru-RU" sz="1200" dirty="0" smtClean="0"/>
              <a:t>- </a:t>
            </a:r>
            <a:r>
              <a:rPr lang="ru-RU" sz="1200" dirty="0"/>
              <a:t>уплату членских взносов в Ассоциацию муниципальных образования в сумме </a:t>
            </a:r>
            <a:r>
              <a:rPr lang="ru-RU" sz="1200" dirty="0" smtClean="0"/>
              <a:t>1,9 </a:t>
            </a:r>
            <a:r>
              <a:rPr lang="ru-RU" sz="1200" dirty="0"/>
              <a:t>тыс</a:t>
            </a:r>
            <a:r>
              <a:rPr lang="ru-RU" sz="1200" dirty="0" smtClean="0"/>
              <a:t>. рублей</a:t>
            </a:r>
            <a:r>
              <a:rPr lang="ru-RU" sz="1200" dirty="0"/>
              <a:t>;</a:t>
            </a:r>
          </a:p>
          <a:p>
            <a:r>
              <a:rPr lang="ru-RU" sz="1200" dirty="0"/>
              <a:t>- расходы по размещению информации в средствах массовой информации в сумме </a:t>
            </a:r>
            <a:r>
              <a:rPr lang="ru-RU" sz="1200" dirty="0" smtClean="0"/>
              <a:t>66,0 тыс. рублей</a:t>
            </a:r>
            <a:r>
              <a:rPr lang="ru-RU" sz="1200" dirty="0"/>
              <a:t>.</a:t>
            </a:r>
            <a:endParaRPr lang="ru-RU" sz="1200" dirty="0">
              <a:effectLst/>
            </a:endParaRPr>
          </a:p>
        </p:txBody>
      </p:sp>
      <p:sp>
        <p:nvSpPr>
          <p:cNvPr id="358402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                 </a:t>
            </a:r>
            <a:r>
              <a:rPr lang="ru-RU" sz="2400" b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Общегосударственные вопросы</a:t>
            </a: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2057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8476</TotalTime>
  <Words>1848</Words>
  <Application>Microsoft Office PowerPoint</Application>
  <PresentationFormat>Экран (4:3)</PresentationFormat>
  <Paragraphs>311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Бумажная</vt:lpstr>
      <vt:lpstr>1_Тема Office</vt:lpstr>
      <vt:lpstr>ОТЧЕТ ОБ ИСПОЛНЕНИИ БЮДЖЕТА ЗА 2022 ГОД</vt:lpstr>
      <vt:lpstr>Презентация PowerPoint</vt:lpstr>
      <vt:lpstr>Презентация PowerPoint</vt:lpstr>
      <vt:lpstr>Презентация PowerPoint</vt:lpstr>
      <vt:lpstr>Выполнение  доходов по группам налогов: </vt:lpstr>
      <vt:lpstr>Презентация PowerPoint</vt:lpstr>
      <vt:lpstr> БЕЗВОЗМЕЗДНЫЕ ПОСТУПЛЕНИЯ ОТ ДРУГИХ БЮДЖЕТОВ БЮДЖЕТНОЙ СИСТЕМЫ РОССИЙСКОЙ ФЕДЕРАЦИИ</vt:lpstr>
      <vt:lpstr>Презентация PowerPoint</vt:lpstr>
      <vt:lpstr>                 Общегосударственные вопросы</vt:lpstr>
      <vt:lpstr>Национальная оборона</vt:lpstr>
      <vt:lpstr>Национальная безопасность и правоохранительная деятельность </vt:lpstr>
      <vt:lpstr>Национальная экономика</vt:lpstr>
      <vt:lpstr>Жилищное хозяйство</vt:lpstr>
      <vt:lpstr>Коммунальное хозяйство</vt:lpstr>
      <vt:lpstr>Благоустройство</vt:lpstr>
      <vt:lpstr>Культура, кинематография</vt:lpstr>
      <vt:lpstr>Социальная политика </vt:lpstr>
      <vt:lpstr>Физическая культура и спорт</vt:lpstr>
      <vt:lpstr>Сведения о численности муниципальных служащих органов местного самоуправления, работников муниципальных учреждений с указанием фактических затрат на их денежное  содержание  за 2022  год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Людмила Борцова</dc:creator>
  <cp:lastModifiedBy>User</cp:lastModifiedBy>
  <cp:revision>584</cp:revision>
  <cp:lastPrinted>1601-01-01T00:00:00Z</cp:lastPrinted>
  <dcterms:created xsi:type="dcterms:W3CDTF">2013-10-29T06:50:47Z</dcterms:created>
  <dcterms:modified xsi:type="dcterms:W3CDTF">2023-02-27T12:03:44Z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